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89"/>
  </p:notesMasterIdLst>
  <p:handoutMasterIdLst>
    <p:handoutMasterId r:id="rId90"/>
  </p:handoutMasterIdLst>
  <p:sldIdLst>
    <p:sldId id="264" r:id="rId2"/>
    <p:sldId id="342" r:id="rId3"/>
    <p:sldId id="332" r:id="rId4"/>
    <p:sldId id="280" r:id="rId5"/>
    <p:sldId id="310" r:id="rId6"/>
    <p:sldId id="333" r:id="rId7"/>
    <p:sldId id="334" r:id="rId8"/>
    <p:sldId id="311"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270" r:id="rId22"/>
    <p:sldId id="267" r:id="rId23"/>
    <p:sldId id="268" r:id="rId24"/>
    <p:sldId id="269" r:id="rId25"/>
    <p:sldId id="344" r:id="rId26"/>
    <p:sldId id="345" r:id="rId27"/>
    <p:sldId id="346" r:id="rId28"/>
    <p:sldId id="272" r:id="rId29"/>
    <p:sldId id="273" r:id="rId30"/>
    <p:sldId id="274" r:id="rId31"/>
    <p:sldId id="275" r:id="rId32"/>
    <p:sldId id="277" r:id="rId33"/>
    <p:sldId id="325" r:id="rId34"/>
    <p:sldId id="335" r:id="rId35"/>
    <p:sldId id="336" r:id="rId36"/>
    <p:sldId id="337" r:id="rId37"/>
    <p:sldId id="338" r:id="rId38"/>
    <p:sldId id="326" r:id="rId39"/>
    <p:sldId id="330" r:id="rId40"/>
    <p:sldId id="327" r:id="rId41"/>
    <p:sldId id="328" r:id="rId42"/>
    <p:sldId id="329" r:id="rId43"/>
    <p:sldId id="331" r:id="rId44"/>
    <p:sldId id="339" r:id="rId45"/>
    <p:sldId id="340" r:id="rId46"/>
    <p:sldId id="341" r:id="rId47"/>
    <p:sldId id="303" r:id="rId48"/>
    <p:sldId id="304" r:id="rId49"/>
    <p:sldId id="305" r:id="rId50"/>
    <p:sldId id="306" r:id="rId51"/>
    <p:sldId id="307" r:id="rId52"/>
    <p:sldId id="308" r:id="rId53"/>
    <p:sldId id="348" r:id="rId54"/>
    <p:sldId id="349" r:id="rId55"/>
    <p:sldId id="350" r:id="rId56"/>
    <p:sldId id="351" r:id="rId57"/>
    <p:sldId id="352" r:id="rId58"/>
    <p:sldId id="353" r:id="rId59"/>
    <p:sldId id="365" r:id="rId60"/>
    <p:sldId id="371" r:id="rId61"/>
    <p:sldId id="376" r:id="rId62"/>
    <p:sldId id="380" r:id="rId63"/>
    <p:sldId id="292" r:id="rId64"/>
    <p:sldId id="407" r:id="rId65"/>
    <p:sldId id="408" r:id="rId66"/>
    <p:sldId id="409" r:id="rId67"/>
    <p:sldId id="410" r:id="rId68"/>
    <p:sldId id="411" r:id="rId69"/>
    <p:sldId id="293" r:id="rId70"/>
    <p:sldId id="416" r:id="rId71"/>
    <p:sldId id="417" r:id="rId72"/>
    <p:sldId id="418" r:id="rId73"/>
    <p:sldId id="419" r:id="rId74"/>
    <p:sldId id="420" r:id="rId75"/>
    <p:sldId id="421" r:id="rId76"/>
    <p:sldId id="422" r:id="rId77"/>
    <p:sldId id="424" r:id="rId78"/>
    <p:sldId id="425" r:id="rId79"/>
    <p:sldId id="426" r:id="rId80"/>
    <p:sldId id="427" r:id="rId81"/>
    <p:sldId id="428" r:id="rId82"/>
    <p:sldId id="429" r:id="rId83"/>
    <p:sldId id="430" r:id="rId84"/>
    <p:sldId id="431" r:id="rId85"/>
    <p:sldId id="432" r:id="rId86"/>
    <p:sldId id="433" r:id="rId87"/>
    <p:sldId id="437" r:id="rId88"/>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590" autoAdjust="0"/>
  </p:normalViewPr>
  <p:slideViewPr>
    <p:cSldViewPr>
      <p:cViewPr varScale="1">
        <p:scale>
          <a:sx n="70" d="100"/>
          <a:sy n="70" d="100"/>
        </p:scale>
        <p:origin x="1810" y="2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1956" y="-1386"/>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71671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2255290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611572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07324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700058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143548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535863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505286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776313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2046139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a:t>Cliquez pour modifier le style du titre</a:t>
            </a:r>
          </a:p>
        </p:txBody>
      </p:sp>
      <p:sp>
        <p:nvSpPr>
          <p:cNvPr id="3" name="Espace réservé du contenu 2"/>
          <p:cNvSpPr>
            <a:spLocks noGrp="1"/>
          </p:cNvSpPr>
          <p:nvPr>
            <p:ph idx="1"/>
          </p:nvPr>
        </p:nvSpPr>
        <p:spPr>
          <a:xfrm>
            <a:off x="179512" y="1412776"/>
            <a:ext cx="8766051" cy="504056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103424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664184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009557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27778130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41904973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036724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7894259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9200566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3701685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283559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0828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927567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35318654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7428663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2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2129856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3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441454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4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7905721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5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22839579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6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925836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3216874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8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38158683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9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814724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5688189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0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9808738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1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41463570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2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5901911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3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7904591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4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1183387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5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5126066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6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2275035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7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27802344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8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30863828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9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2152635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Tree>
    <p:extLst>
      <p:ext uri="{BB962C8B-B14F-4D97-AF65-F5344CB8AC3E}">
        <p14:creationId xmlns:p14="http://schemas.microsoft.com/office/powerpoint/2010/main" val="36642865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0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18481478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1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30/12/2025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0" y="0"/>
            <a:ext cx="4550228"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34634" y="29354"/>
            <a:ext cx="4284966"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18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4550229" y="0"/>
            <a:ext cx="4593772"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fr-FR" sz="135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4572000" y="62245"/>
            <a:ext cx="4572000" cy="657818"/>
          </a:xfrm>
          <a:prstGeom prst="rect">
            <a:avLst/>
          </a:prstGeom>
        </p:spPr>
        <p:txBody>
          <a:bodyPr anchor="ctr">
            <a:noAutofit/>
          </a:bodyPr>
          <a:lstStyle>
            <a:lvl1pPr marL="0" indent="0">
              <a:buNone/>
              <a:defRPr sz="1350" baseline="0">
                <a:solidFill>
                  <a:schemeClr val="bg2">
                    <a:lumMod val="25000"/>
                  </a:schemeClr>
                </a:solidFill>
              </a:defRPr>
            </a:lvl1pPr>
            <a:lvl2pPr>
              <a:defRPr sz="825"/>
            </a:lvl2pPr>
            <a:lvl3pPr>
              <a:defRPr sz="788"/>
            </a:lvl3pPr>
            <a:lvl4pPr>
              <a:defRPr sz="675"/>
            </a:lvl4pPr>
            <a:lvl5pPr>
              <a:defRPr sz="600"/>
            </a:lvl5pPr>
          </a:lstStyle>
          <a:p>
            <a:pPr lvl="0"/>
            <a:r>
              <a:rPr lang="fr-FR" dirty="0"/>
              <a:t>Modifiez le style du titre</a:t>
            </a:r>
          </a:p>
        </p:txBody>
      </p:sp>
    </p:spTree>
    <p:extLst>
      <p:ext uri="{BB962C8B-B14F-4D97-AF65-F5344CB8AC3E}">
        <p14:creationId xmlns:p14="http://schemas.microsoft.com/office/powerpoint/2010/main" val="33741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a:t>Page </a:t>
            </a:r>
            <a:fld id="{E218E9B1-FD08-4C80-902E-210BA2967D0D}" type="slidenum">
              <a:rPr lang="fr-FR" sz="1200" smtClean="0"/>
              <a:pPr>
                <a:spcBef>
                  <a:spcPct val="50000"/>
                </a:spcBef>
                <a:defRPr/>
              </a:pPr>
              <a:t>‹N°›</a:t>
            </a:fld>
            <a:endParaRPr lang="fr-FR" dirty="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a:t>MDM</a:t>
            </a:r>
            <a:endParaRPr lang="fr-FR" dirty="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a:t>© Cyril Vincent Conseil</a:t>
            </a:r>
            <a:endParaRPr lang="fr-FR">
              <a:latin typeface="Times New Roman" pitchFamily="18" charset="0"/>
            </a:endParaRPr>
          </a:p>
        </p:txBody>
      </p:sp>
      <p:pic>
        <p:nvPicPr>
          <p:cNvPr id="1032" name="Picture 8" descr="cartevisite"/>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0.pn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4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0.pn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4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0.pn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5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24.png"/></Relationships>
</file>

<file path=ppt/slides/_rels/slide5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4.png"/></Relationships>
</file>

<file path=ppt/slides/_rels/slide5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7.xml"/><Relationship Id="rId6" Type="http://schemas.openxmlformats.org/officeDocument/2006/relationships/image" Target="../media/image21.png"/><Relationship Id="rId11" Type="http://schemas.openxmlformats.org/officeDocument/2006/relationships/image" Target="../media/image32.png"/><Relationship Id="rId5" Type="http://schemas.microsoft.com/office/2007/relationships/hdphoto" Target="../media/hdphoto2.wdp"/><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s>
</file>

<file path=ppt/slides/_rels/slide5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image" Target="../media/image32.png"/><Relationship Id="rId5" Type="http://schemas.microsoft.com/office/2007/relationships/hdphoto" Target="../media/hdphoto2.wdp"/><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s>
</file>

<file path=ppt/slides/_rels/slide5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9.xml"/><Relationship Id="rId6" Type="http://schemas.openxmlformats.org/officeDocument/2006/relationships/image" Target="../media/image21.png"/><Relationship Id="rId5" Type="http://schemas.microsoft.com/office/2007/relationships/hdphoto" Target="../media/hdphoto2.wdp"/><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s>
</file>

<file path=ppt/slides/_rels/slide5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0.xml"/><Relationship Id="rId6" Type="http://schemas.openxmlformats.org/officeDocument/2006/relationships/image" Target="../media/image21.png"/><Relationship Id="rId11" Type="http://schemas.openxmlformats.org/officeDocument/2006/relationships/image" Target="../media/image33.png"/><Relationship Id="rId5" Type="http://schemas.microsoft.com/office/2007/relationships/hdphoto" Target="../media/hdphoto2.wdp"/><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s>
</file>

<file path=ppt/slides/_rels/slide5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png"/><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 Id="rId6" Type="http://schemas.openxmlformats.org/officeDocument/2006/relationships/image" Target="../media/image21.png"/><Relationship Id="rId11"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23.png"/></Relationships>
</file>

<file path=ppt/slides/_rels/slide5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png"/><Relationship Id="rId7"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37.png"/><Relationship Id="rId4" Type="http://schemas.openxmlformats.org/officeDocument/2006/relationships/image" Target="../media/image20.png"/><Relationship Id="rId9" Type="http://schemas.openxmlformats.org/officeDocument/2006/relationships/image" Target="../media/image36.png"/></Relationships>
</file>

<file path=ppt/slides/_rels/slide5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1.png"/><Relationship Id="rId7"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2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2.png"/><Relationship Id="rId13" Type="http://schemas.microsoft.com/office/2007/relationships/hdphoto" Target="../media/hdphoto6.wdp"/><Relationship Id="rId3" Type="http://schemas.openxmlformats.org/officeDocument/2006/relationships/image" Target="../media/image21.png"/><Relationship Id="rId7" Type="http://schemas.openxmlformats.org/officeDocument/2006/relationships/image" Target="../media/image41.png"/><Relationship Id="rId12" Type="http://schemas.openxmlformats.org/officeDocument/2006/relationships/image" Target="../media/image45.png"/><Relationship Id="rId17" Type="http://schemas.microsoft.com/office/2007/relationships/hdphoto" Target="../media/hdphoto8.wdp"/><Relationship Id="rId2" Type="http://schemas.openxmlformats.org/officeDocument/2006/relationships/image" Target="../media/image24.png"/><Relationship Id="rId16" Type="http://schemas.openxmlformats.org/officeDocument/2006/relationships/image" Target="../media/image47.png"/><Relationship Id="rId1" Type="http://schemas.openxmlformats.org/officeDocument/2006/relationships/slideLayout" Target="../slideLayouts/slideLayout24.xml"/><Relationship Id="rId6" Type="http://schemas.openxmlformats.org/officeDocument/2006/relationships/image" Target="../media/image40.png"/><Relationship Id="rId11" Type="http://schemas.microsoft.com/office/2007/relationships/hdphoto" Target="../media/hdphoto5.wdp"/><Relationship Id="rId5" Type="http://schemas.openxmlformats.org/officeDocument/2006/relationships/image" Target="../media/image39.png"/><Relationship Id="rId15" Type="http://schemas.microsoft.com/office/2007/relationships/hdphoto" Target="../media/hdphoto7.wdp"/><Relationship Id="rId10" Type="http://schemas.openxmlformats.org/officeDocument/2006/relationships/image" Target="../media/image44.png"/><Relationship Id="rId4" Type="http://schemas.openxmlformats.org/officeDocument/2006/relationships/image" Target="../media/image38.png"/><Relationship Id="rId9" Type="http://schemas.microsoft.com/office/2007/relationships/hdphoto" Target="../media/hdphoto4.wdp"/><Relationship Id="rId14" Type="http://schemas.openxmlformats.org/officeDocument/2006/relationships/image" Target="../media/image46.png"/></Relationships>
</file>

<file path=ppt/slides/_rels/slide61.xml.rels><?xml version="1.0" encoding="UTF-8" standalone="yes"?>
<Relationships xmlns="http://schemas.openxmlformats.org/package/2006/relationships"><Relationship Id="rId8" Type="http://schemas.openxmlformats.org/officeDocument/2006/relationships/image" Target="../media/image49.png"/><Relationship Id="rId13" Type="http://schemas.microsoft.com/office/2007/relationships/hdphoto" Target="../media/hdphoto10.wdp"/><Relationship Id="rId18" Type="http://schemas.openxmlformats.org/officeDocument/2006/relationships/image" Target="../media/image54.png"/><Relationship Id="rId3" Type="http://schemas.openxmlformats.org/officeDocument/2006/relationships/image" Target="../media/image38.png"/><Relationship Id="rId7" Type="http://schemas.microsoft.com/office/2007/relationships/hdphoto" Target="../media/hdphoto9.wdp"/><Relationship Id="rId12" Type="http://schemas.openxmlformats.org/officeDocument/2006/relationships/image" Target="../media/image51.png"/><Relationship Id="rId17" Type="http://schemas.microsoft.com/office/2007/relationships/hdphoto" Target="../media/hdphoto12.wdp"/><Relationship Id="rId2" Type="http://schemas.openxmlformats.org/officeDocument/2006/relationships/image" Target="../media/image21.png"/><Relationship Id="rId16" Type="http://schemas.openxmlformats.org/officeDocument/2006/relationships/image" Target="../media/image53.png"/><Relationship Id="rId1" Type="http://schemas.openxmlformats.org/officeDocument/2006/relationships/slideLayout" Target="../slideLayouts/slideLayout25.xml"/><Relationship Id="rId6" Type="http://schemas.openxmlformats.org/officeDocument/2006/relationships/image" Target="../media/image48.png"/><Relationship Id="rId11" Type="http://schemas.microsoft.com/office/2007/relationships/hdphoto" Target="../media/hdphoto5.wdp"/><Relationship Id="rId5" Type="http://schemas.openxmlformats.org/officeDocument/2006/relationships/image" Target="../media/image40.png"/><Relationship Id="rId15" Type="http://schemas.microsoft.com/office/2007/relationships/hdphoto" Target="../media/hdphoto11.wdp"/><Relationship Id="rId10" Type="http://schemas.openxmlformats.org/officeDocument/2006/relationships/image" Target="../media/image44.png"/><Relationship Id="rId19" Type="http://schemas.microsoft.com/office/2007/relationships/hdphoto" Target="../media/hdphoto13.wdp"/><Relationship Id="rId4" Type="http://schemas.openxmlformats.org/officeDocument/2006/relationships/image" Target="../media/image39.png"/><Relationship Id="rId9" Type="http://schemas.openxmlformats.org/officeDocument/2006/relationships/image" Target="../media/image50.png"/><Relationship Id="rId14" Type="http://schemas.openxmlformats.org/officeDocument/2006/relationships/image" Target="../media/image52.png"/></Relationships>
</file>

<file path=ppt/slides/_rels/slide6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8.jpg"/><Relationship Id="rId3"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57.png"/><Relationship Id="rId2" Type="http://schemas.openxmlformats.org/officeDocument/2006/relationships/image" Target="../media/image21.png"/><Relationship Id="rId1" Type="http://schemas.openxmlformats.org/officeDocument/2006/relationships/slideLayout" Target="../slideLayouts/slideLayout26.xml"/><Relationship Id="rId6" Type="http://schemas.openxmlformats.org/officeDocument/2006/relationships/image" Target="../media/image40.png"/><Relationship Id="rId11" Type="http://schemas.openxmlformats.org/officeDocument/2006/relationships/image" Target="../media/image56.jpg"/><Relationship Id="rId5" Type="http://schemas.openxmlformats.org/officeDocument/2006/relationships/image" Target="../media/image39.png"/><Relationship Id="rId10" Type="http://schemas.microsoft.com/office/2007/relationships/hdphoto" Target="../media/hdphoto5.wdp"/><Relationship Id="rId4" Type="http://schemas.microsoft.com/office/2007/relationships/hdphoto" Target="../media/hdphoto14.wdp"/><Relationship Id="rId9" Type="http://schemas.openxmlformats.org/officeDocument/2006/relationships/image" Target="../media/image44.png"/><Relationship Id="rId14" Type="http://schemas.openxmlformats.org/officeDocument/2006/relationships/image" Target="../media/image30.png"/></Relationships>
</file>

<file path=ppt/slides/_rels/slide63.xml.rels><?xml version="1.0" encoding="UTF-8" standalone="yes"?>
<Relationships xmlns="http://schemas.openxmlformats.org/package/2006/relationships"><Relationship Id="rId8" Type="http://schemas.openxmlformats.org/officeDocument/2006/relationships/image" Target="../media/image59.png"/><Relationship Id="rId13" Type="http://schemas.microsoft.com/office/2007/relationships/hdphoto" Target="../media/hdphoto15.wdp"/><Relationship Id="rId3" Type="http://schemas.openxmlformats.org/officeDocument/2006/relationships/image" Target="../media/image24.png"/><Relationship Id="rId7" Type="http://schemas.openxmlformats.org/officeDocument/2006/relationships/image" Target="../media/image21.png"/><Relationship Id="rId12" Type="http://schemas.openxmlformats.org/officeDocument/2006/relationships/image" Target="../media/image63.png"/><Relationship Id="rId2" Type="http://schemas.openxmlformats.org/officeDocument/2006/relationships/image" Target="../media/image13.png"/><Relationship Id="rId1" Type="http://schemas.openxmlformats.org/officeDocument/2006/relationships/slideLayout" Target="../slideLayouts/slideLayout27.xml"/><Relationship Id="rId6" Type="http://schemas.openxmlformats.org/officeDocument/2006/relationships/image" Target="../media/image16.png"/><Relationship Id="rId11" Type="http://schemas.openxmlformats.org/officeDocument/2006/relationships/image" Target="../media/image62.png"/><Relationship Id="rId5" Type="http://schemas.openxmlformats.org/officeDocument/2006/relationships/image" Target="../media/image15.png"/><Relationship Id="rId10" Type="http://schemas.openxmlformats.org/officeDocument/2006/relationships/image" Target="../media/image61.png"/><Relationship Id="rId4" Type="http://schemas.openxmlformats.org/officeDocument/2006/relationships/image" Target="../media/image14.png"/><Relationship Id="rId9" Type="http://schemas.openxmlformats.org/officeDocument/2006/relationships/image" Target="../media/image60.png"/></Relationships>
</file>

<file path=ppt/slides/_rels/slide6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0.png"/><Relationship Id="rId2" Type="http://schemas.openxmlformats.org/officeDocument/2006/relationships/image" Target="../media/image13.png"/><Relationship Id="rId1" Type="http://schemas.openxmlformats.org/officeDocument/2006/relationships/slideLayout" Target="../slideLayouts/slideLayout28.xml"/><Relationship Id="rId6" Type="http://schemas.openxmlformats.org/officeDocument/2006/relationships/image" Target="../media/image59.png"/><Relationship Id="rId11" Type="http://schemas.microsoft.com/office/2007/relationships/hdphoto" Target="../media/hdphoto15.wdp"/><Relationship Id="rId5" Type="http://schemas.openxmlformats.org/officeDocument/2006/relationships/image" Target="../media/image21.png"/><Relationship Id="rId10" Type="http://schemas.openxmlformats.org/officeDocument/2006/relationships/image" Target="../media/image63.png"/><Relationship Id="rId4" Type="http://schemas.openxmlformats.org/officeDocument/2006/relationships/image" Target="../media/image24.png"/><Relationship Id="rId9" Type="http://schemas.openxmlformats.org/officeDocument/2006/relationships/image" Target="../media/image62.png"/></Relationships>
</file>

<file path=ppt/slides/_rels/slide6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0.png"/><Relationship Id="rId2" Type="http://schemas.openxmlformats.org/officeDocument/2006/relationships/image" Target="../media/image13.png"/><Relationship Id="rId1" Type="http://schemas.openxmlformats.org/officeDocument/2006/relationships/slideLayout" Target="../slideLayouts/slideLayout29.xml"/><Relationship Id="rId6" Type="http://schemas.openxmlformats.org/officeDocument/2006/relationships/image" Target="../media/image59.png"/><Relationship Id="rId11" Type="http://schemas.microsoft.com/office/2007/relationships/hdphoto" Target="../media/hdphoto15.wdp"/><Relationship Id="rId5" Type="http://schemas.openxmlformats.org/officeDocument/2006/relationships/image" Target="../media/image21.png"/><Relationship Id="rId10" Type="http://schemas.openxmlformats.org/officeDocument/2006/relationships/image" Target="../media/image63.png"/><Relationship Id="rId4" Type="http://schemas.openxmlformats.org/officeDocument/2006/relationships/image" Target="../media/image24.png"/><Relationship Id="rId9" Type="http://schemas.openxmlformats.org/officeDocument/2006/relationships/image" Target="../media/image62.png"/></Relationships>
</file>

<file path=ppt/slides/_rels/slide6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0.png"/><Relationship Id="rId2" Type="http://schemas.openxmlformats.org/officeDocument/2006/relationships/image" Target="../media/image13.png"/><Relationship Id="rId1" Type="http://schemas.openxmlformats.org/officeDocument/2006/relationships/slideLayout" Target="../slideLayouts/slideLayout30.xml"/><Relationship Id="rId6" Type="http://schemas.openxmlformats.org/officeDocument/2006/relationships/image" Target="../media/image59.png"/><Relationship Id="rId11" Type="http://schemas.microsoft.com/office/2007/relationships/hdphoto" Target="../media/hdphoto15.wdp"/><Relationship Id="rId5" Type="http://schemas.openxmlformats.org/officeDocument/2006/relationships/image" Target="../media/image21.png"/><Relationship Id="rId10" Type="http://schemas.openxmlformats.org/officeDocument/2006/relationships/image" Target="../media/image63.png"/><Relationship Id="rId4" Type="http://schemas.openxmlformats.org/officeDocument/2006/relationships/image" Target="../media/image24.png"/><Relationship Id="rId9" Type="http://schemas.openxmlformats.org/officeDocument/2006/relationships/image" Target="../media/image62.png"/></Relationships>
</file>

<file path=ppt/slides/_rels/slide6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0.png"/><Relationship Id="rId2" Type="http://schemas.openxmlformats.org/officeDocument/2006/relationships/image" Target="../media/image13.png"/><Relationship Id="rId1" Type="http://schemas.openxmlformats.org/officeDocument/2006/relationships/slideLayout" Target="../slideLayouts/slideLayout31.xml"/><Relationship Id="rId6" Type="http://schemas.openxmlformats.org/officeDocument/2006/relationships/image" Target="../media/image59.png"/><Relationship Id="rId11" Type="http://schemas.microsoft.com/office/2007/relationships/hdphoto" Target="../media/hdphoto15.wdp"/><Relationship Id="rId5" Type="http://schemas.openxmlformats.org/officeDocument/2006/relationships/image" Target="../media/image21.png"/><Relationship Id="rId10" Type="http://schemas.openxmlformats.org/officeDocument/2006/relationships/image" Target="../media/image63.png"/><Relationship Id="rId4" Type="http://schemas.openxmlformats.org/officeDocument/2006/relationships/image" Target="../media/image24.png"/><Relationship Id="rId9"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0.png"/><Relationship Id="rId2" Type="http://schemas.openxmlformats.org/officeDocument/2006/relationships/image" Target="../media/image13.png"/><Relationship Id="rId1" Type="http://schemas.openxmlformats.org/officeDocument/2006/relationships/slideLayout" Target="../slideLayouts/slideLayout32.xml"/><Relationship Id="rId6" Type="http://schemas.openxmlformats.org/officeDocument/2006/relationships/image" Target="../media/image59.png"/><Relationship Id="rId11" Type="http://schemas.microsoft.com/office/2007/relationships/hdphoto" Target="../media/hdphoto15.wdp"/><Relationship Id="rId5" Type="http://schemas.openxmlformats.org/officeDocument/2006/relationships/image" Target="../media/image21.png"/><Relationship Id="rId10" Type="http://schemas.openxmlformats.org/officeDocument/2006/relationships/image" Target="../media/image63.png"/><Relationship Id="rId4" Type="http://schemas.openxmlformats.org/officeDocument/2006/relationships/image" Target="../media/image24.png"/><Relationship Id="rId9" Type="http://schemas.openxmlformats.org/officeDocument/2006/relationships/image" Target="../media/image62.png"/></Relationships>
</file>

<file path=ppt/slides/_rels/slide6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5.png"/><Relationship Id="rId7" Type="http://schemas.openxmlformats.org/officeDocument/2006/relationships/image" Target="../media/image62.png"/><Relationship Id="rId2" Type="http://schemas.openxmlformats.org/officeDocument/2006/relationships/image" Target="../media/image21.png"/><Relationship Id="rId1" Type="http://schemas.openxmlformats.org/officeDocument/2006/relationships/slideLayout" Target="../slideLayouts/slideLayout33.xml"/><Relationship Id="rId6" Type="http://schemas.openxmlformats.org/officeDocument/2006/relationships/image" Target="../media/image61.png"/><Relationship Id="rId11" Type="http://schemas.openxmlformats.org/officeDocument/2006/relationships/image" Target="../media/image50.png"/><Relationship Id="rId5" Type="http://schemas.openxmlformats.org/officeDocument/2006/relationships/image" Target="../media/image60.png"/><Relationship Id="rId10" Type="http://schemas.openxmlformats.org/officeDocument/2006/relationships/image" Target="../media/image67.png"/><Relationship Id="rId4" Type="http://schemas.microsoft.com/office/2007/relationships/hdphoto" Target="../media/hdphoto16.wdp"/><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1.png"/><Relationship Id="rId7"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34.xml"/><Relationship Id="rId6" Type="http://schemas.openxmlformats.org/officeDocument/2006/relationships/image" Target="../media/image60.png"/><Relationship Id="rId5" Type="http://schemas.microsoft.com/office/2007/relationships/hdphoto" Target="../media/hdphoto16.wdp"/><Relationship Id="rId10" Type="http://schemas.openxmlformats.org/officeDocument/2006/relationships/image" Target="../media/image50.png"/><Relationship Id="rId4" Type="http://schemas.openxmlformats.org/officeDocument/2006/relationships/image" Target="../media/image65.png"/><Relationship Id="rId9" Type="http://schemas.openxmlformats.org/officeDocument/2006/relationships/image" Target="../media/image66.png"/></Relationships>
</file>

<file path=ppt/slides/_rels/slide71.xml.rels><?xml version="1.0" encoding="UTF-8" standalone="yes"?>
<Relationships xmlns="http://schemas.openxmlformats.org/package/2006/relationships"><Relationship Id="rId8" Type="http://schemas.microsoft.com/office/2007/relationships/hdphoto" Target="../media/hdphoto16.wdp"/><Relationship Id="rId13" Type="http://schemas.openxmlformats.org/officeDocument/2006/relationships/image" Target="../media/image50.png"/><Relationship Id="rId3" Type="http://schemas.openxmlformats.org/officeDocument/2006/relationships/image" Target="../media/image69.png"/><Relationship Id="rId7" Type="http://schemas.openxmlformats.org/officeDocument/2006/relationships/image" Target="../media/image65.png"/><Relationship Id="rId12"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35.xml"/><Relationship Id="rId6" Type="http://schemas.openxmlformats.org/officeDocument/2006/relationships/image" Target="../media/image21.png"/><Relationship Id="rId11" Type="http://schemas.openxmlformats.org/officeDocument/2006/relationships/image" Target="../media/image62.png"/><Relationship Id="rId5" Type="http://schemas.openxmlformats.org/officeDocument/2006/relationships/image" Target="../media/image71.png"/><Relationship Id="rId10" Type="http://schemas.openxmlformats.org/officeDocument/2006/relationships/image" Target="../media/image61.png"/><Relationship Id="rId4" Type="http://schemas.openxmlformats.org/officeDocument/2006/relationships/image" Target="../media/image70.png"/><Relationship Id="rId9" Type="http://schemas.openxmlformats.org/officeDocument/2006/relationships/image" Target="../media/image60.png"/></Relationships>
</file>

<file path=ppt/slides/_rels/slide7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72.png"/><Relationship Id="rId7" Type="http://schemas.openxmlformats.org/officeDocument/2006/relationships/image" Target="../media/image60.png"/><Relationship Id="rId2" Type="http://schemas.openxmlformats.org/officeDocument/2006/relationships/image" Target="../media/image68.png"/><Relationship Id="rId1" Type="http://schemas.openxmlformats.org/officeDocument/2006/relationships/slideLayout" Target="../slideLayouts/slideLayout36.xml"/><Relationship Id="rId6" Type="http://schemas.microsoft.com/office/2007/relationships/hdphoto" Target="../media/hdphoto16.wdp"/><Relationship Id="rId11" Type="http://schemas.openxmlformats.org/officeDocument/2006/relationships/image" Target="../media/image50.png"/><Relationship Id="rId5" Type="http://schemas.openxmlformats.org/officeDocument/2006/relationships/image" Target="../media/image65.png"/><Relationship Id="rId10" Type="http://schemas.openxmlformats.org/officeDocument/2006/relationships/image" Target="../media/image66.png"/><Relationship Id="rId4" Type="http://schemas.openxmlformats.org/officeDocument/2006/relationships/image" Target="../media/image21.png"/><Relationship Id="rId9" Type="http://schemas.openxmlformats.org/officeDocument/2006/relationships/image" Target="../media/image62.png"/></Relationships>
</file>

<file path=ppt/slides/_rels/slide7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1.png"/><Relationship Id="rId7"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37.xml"/><Relationship Id="rId6" Type="http://schemas.openxmlformats.org/officeDocument/2006/relationships/image" Target="../media/image60.png"/><Relationship Id="rId5" Type="http://schemas.microsoft.com/office/2007/relationships/hdphoto" Target="../media/hdphoto16.wdp"/><Relationship Id="rId10" Type="http://schemas.openxmlformats.org/officeDocument/2006/relationships/image" Target="../media/image50.png"/><Relationship Id="rId4" Type="http://schemas.openxmlformats.org/officeDocument/2006/relationships/image" Target="../media/image65.png"/><Relationship Id="rId9" Type="http://schemas.openxmlformats.org/officeDocument/2006/relationships/image" Target="../media/image66.png"/></Relationships>
</file>

<file path=ppt/slides/_rels/slide7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8.png"/><Relationship Id="rId7" Type="http://schemas.microsoft.com/office/2007/relationships/hdphoto" Target="../media/hdphoto16.wdp"/><Relationship Id="rId12" Type="http://schemas.openxmlformats.org/officeDocument/2006/relationships/image" Target="../media/image50.png"/><Relationship Id="rId2" Type="http://schemas.openxmlformats.org/officeDocument/2006/relationships/image" Target="../media/image73.png"/><Relationship Id="rId1" Type="http://schemas.openxmlformats.org/officeDocument/2006/relationships/slideLayout" Target="../slideLayouts/slideLayout38.xml"/><Relationship Id="rId6" Type="http://schemas.openxmlformats.org/officeDocument/2006/relationships/image" Target="../media/image65.png"/><Relationship Id="rId11" Type="http://schemas.openxmlformats.org/officeDocument/2006/relationships/image" Target="../media/image66.png"/><Relationship Id="rId5" Type="http://schemas.openxmlformats.org/officeDocument/2006/relationships/image" Target="../media/image21.png"/><Relationship Id="rId10" Type="http://schemas.openxmlformats.org/officeDocument/2006/relationships/image" Target="../media/image62.png"/><Relationship Id="rId4" Type="http://schemas.openxmlformats.org/officeDocument/2006/relationships/image" Target="../media/image74.png"/><Relationship Id="rId9" Type="http://schemas.openxmlformats.org/officeDocument/2006/relationships/image" Target="../media/image61.png"/></Relationships>
</file>

<file path=ppt/slides/_rels/slide75.xml.rels><?xml version="1.0" encoding="UTF-8" standalone="yes"?>
<Relationships xmlns="http://schemas.openxmlformats.org/package/2006/relationships"><Relationship Id="rId8" Type="http://schemas.microsoft.com/office/2007/relationships/hdphoto" Target="../media/hdphoto16.wdp"/><Relationship Id="rId13" Type="http://schemas.openxmlformats.org/officeDocument/2006/relationships/image" Target="../media/image50.png"/><Relationship Id="rId3" Type="http://schemas.openxmlformats.org/officeDocument/2006/relationships/image" Target="../media/image74.png"/><Relationship Id="rId7" Type="http://schemas.openxmlformats.org/officeDocument/2006/relationships/image" Target="../media/image65.png"/><Relationship Id="rId12"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39.xml"/><Relationship Id="rId6" Type="http://schemas.openxmlformats.org/officeDocument/2006/relationships/image" Target="../media/image21.png"/><Relationship Id="rId11" Type="http://schemas.openxmlformats.org/officeDocument/2006/relationships/image" Target="../media/image62.png"/><Relationship Id="rId5" Type="http://schemas.openxmlformats.org/officeDocument/2006/relationships/image" Target="../media/image64.png"/><Relationship Id="rId10" Type="http://schemas.openxmlformats.org/officeDocument/2006/relationships/image" Target="../media/image61.png"/><Relationship Id="rId4" Type="http://schemas.openxmlformats.org/officeDocument/2006/relationships/image" Target="../media/image13.png"/><Relationship Id="rId9" Type="http://schemas.openxmlformats.org/officeDocument/2006/relationships/image" Target="../media/image60.png"/></Relationships>
</file>

<file path=ppt/slides/_rels/slide7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1.png"/><Relationship Id="rId7" Type="http://schemas.openxmlformats.org/officeDocument/2006/relationships/image" Target="../media/image62.png"/><Relationship Id="rId2" Type="http://schemas.openxmlformats.org/officeDocument/2006/relationships/image" Target="../media/image75.png"/><Relationship Id="rId1" Type="http://schemas.openxmlformats.org/officeDocument/2006/relationships/slideLayout" Target="../slideLayouts/slideLayout4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76.png"/><Relationship Id="rId9" Type="http://schemas.openxmlformats.org/officeDocument/2006/relationships/image" Target="../media/image50.png"/></Relationships>
</file>

<file path=ppt/slides/_rels/slide7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7.png"/><Relationship Id="rId7" Type="http://schemas.openxmlformats.org/officeDocument/2006/relationships/image" Target="../media/image62.png"/><Relationship Id="rId2" Type="http://schemas.openxmlformats.org/officeDocument/2006/relationships/image" Target="../media/image21.png"/><Relationship Id="rId1" Type="http://schemas.openxmlformats.org/officeDocument/2006/relationships/slideLayout" Target="../slideLayouts/slideLayout41.xml"/><Relationship Id="rId6" Type="http://schemas.openxmlformats.org/officeDocument/2006/relationships/image" Target="../media/image61.png"/><Relationship Id="rId11" Type="http://schemas.openxmlformats.org/officeDocument/2006/relationships/image" Target="../media/image30.png"/><Relationship Id="rId5" Type="http://schemas.microsoft.com/office/2007/relationships/hdphoto" Target="../media/hdphoto17.wdp"/><Relationship Id="rId10" Type="http://schemas.microsoft.com/office/2007/relationships/hdphoto" Target="../media/hdphoto18.wdp"/><Relationship Id="rId4" Type="http://schemas.openxmlformats.org/officeDocument/2006/relationships/image" Target="../media/image78.png"/><Relationship Id="rId9" Type="http://schemas.openxmlformats.org/officeDocument/2006/relationships/image" Target="../media/image79.png"/></Relationships>
</file>

<file path=ppt/slides/_rels/slide78.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hdphoto" Target="../media/hdphoto18.wdp"/><Relationship Id="rId7" Type="http://schemas.microsoft.com/office/2007/relationships/hdphoto" Target="../media/hdphoto17.wdp"/><Relationship Id="rId2" Type="http://schemas.openxmlformats.org/officeDocument/2006/relationships/image" Target="../media/image79.png"/><Relationship Id="rId1" Type="http://schemas.openxmlformats.org/officeDocument/2006/relationships/slideLayout" Target="../slideLayouts/slideLayout42.xml"/><Relationship Id="rId6" Type="http://schemas.openxmlformats.org/officeDocument/2006/relationships/image" Target="../media/image78.png"/><Relationship Id="rId11" Type="http://schemas.openxmlformats.org/officeDocument/2006/relationships/image" Target="../media/image30.png"/><Relationship Id="rId5" Type="http://schemas.openxmlformats.org/officeDocument/2006/relationships/image" Target="../media/image77.png"/><Relationship Id="rId10" Type="http://schemas.openxmlformats.org/officeDocument/2006/relationships/image" Target="../media/image66.png"/><Relationship Id="rId4" Type="http://schemas.openxmlformats.org/officeDocument/2006/relationships/image" Target="../media/image21.png"/><Relationship Id="rId9" Type="http://schemas.openxmlformats.org/officeDocument/2006/relationships/image" Target="../media/image62.png"/></Relationships>
</file>

<file path=ppt/slides/_rels/slide7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66.png"/><Relationship Id="rId3" Type="http://schemas.openxmlformats.org/officeDocument/2006/relationships/image" Target="../media/image80.png"/><Relationship Id="rId7" Type="http://schemas.openxmlformats.org/officeDocument/2006/relationships/image" Target="../media/image21.png"/><Relationship Id="rId12"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43.xml"/><Relationship Id="rId6" Type="http://schemas.openxmlformats.org/officeDocument/2006/relationships/image" Target="../media/image82.png"/><Relationship Id="rId11" Type="http://schemas.openxmlformats.org/officeDocument/2006/relationships/image" Target="../media/image61.png"/><Relationship Id="rId5" Type="http://schemas.microsoft.com/office/2007/relationships/hdphoto" Target="../media/hdphoto19.wdp"/><Relationship Id="rId10" Type="http://schemas.microsoft.com/office/2007/relationships/hdphoto" Target="../media/hdphoto17.wdp"/><Relationship Id="rId4" Type="http://schemas.openxmlformats.org/officeDocument/2006/relationships/image" Target="../media/image81.png"/><Relationship Id="rId9" Type="http://schemas.openxmlformats.org/officeDocument/2006/relationships/image" Target="../media/image78.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43.png"/><Relationship Id="rId7" Type="http://schemas.openxmlformats.org/officeDocument/2006/relationships/image" Target="../media/image78.png"/><Relationship Id="rId12" Type="http://schemas.openxmlformats.org/officeDocument/2006/relationships/image" Target="../media/image30.png"/><Relationship Id="rId2" Type="http://schemas.openxmlformats.org/officeDocument/2006/relationships/image" Target="../media/image83.png"/><Relationship Id="rId1" Type="http://schemas.openxmlformats.org/officeDocument/2006/relationships/slideLayout" Target="../slideLayouts/slideLayout44.xml"/><Relationship Id="rId6" Type="http://schemas.openxmlformats.org/officeDocument/2006/relationships/image" Target="../media/image77.png"/><Relationship Id="rId11" Type="http://schemas.openxmlformats.org/officeDocument/2006/relationships/image" Target="../media/image66.png"/><Relationship Id="rId5" Type="http://schemas.openxmlformats.org/officeDocument/2006/relationships/image" Target="../media/image21.png"/><Relationship Id="rId10" Type="http://schemas.openxmlformats.org/officeDocument/2006/relationships/image" Target="../media/image62.png"/><Relationship Id="rId4" Type="http://schemas.openxmlformats.org/officeDocument/2006/relationships/image" Target="../media/image84.png"/><Relationship Id="rId9" Type="http://schemas.openxmlformats.org/officeDocument/2006/relationships/image" Target="../media/image61.png"/></Relationships>
</file>

<file path=ppt/slides/_rels/slide8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1.png"/><Relationship Id="rId7" Type="http://schemas.openxmlformats.org/officeDocument/2006/relationships/image" Target="../media/image61.png"/><Relationship Id="rId2" Type="http://schemas.openxmlformats.org/officeDocument/2006/relationships/image" Target="../media/image85.png"/><Relationship Id="rId1" Type="http://schemas.openxmlformats.org/officeDocument/2006/relationships/slideLayout" Target="../slideLayouts/slideLayout45.xml"/><Relationship Id="rId6" Type="http://schemas.microsoft.com/office/2007/relationships/hdphoto" Target="../media/hdphoto17.wdp"/><Relationship Id="rId5" Type="http://schemas.openxmlformats.org/officeDocument/2006/relationships/image" Target="../media/image78.png"/><Relationship Id="rId10" Type="http://schemas.openxmlformats.org/officeDocument/2006/relationships/image" Target="../media/image30.png"/><Relationship Id="rId4" Type="http://schemas.openxmlformats.org/officeDocument/2006/relationships/image" Target="../media/image77.png"/><Relationship Id="rId9" Type="http://schemas.openxmlformats.org/officeDocument/2006/relationships/image" Target="../media/image66.png"/></Relationships>
</file>

<file path=ppt/slides/_rels/slide8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7.png"/><Relationship Id="rId7" Type="http://schemas.openxmlformats.org/officeDocument/2006/relationships/image" Target="../media/image66.png"/><Relationship Id="rId2" Type="http://schemas.openxmlformats.org/officeDocument/2006/relationships/image" Target="../media/image21.png"/><Relationship Id="rId1" Type="http://schemas.openxmlformats.org/officeDocument/2006/relationships/slideLayout" Target="../slideLayouts/slideLayout46.xml"/><Relationship Id="rId6" Type="http://schemas.openxmlformats.org/officeDocument/2006/relationships/image" Target="../media/image87.png"/><Relationship Id="rId11" Type="http://schemas.openxmlformats.org/officeDocument/2006/relationships/image" Target="../media/image90.png"/><Relationship Id="rId5" Type="http://schemas.openxmlformats.org/officeDocument/2006/relationships/image" Target="../media/image61.png"/><Relationship Id="rId10" Type="http://schemas.microsoft.com/office/2007/relationships/hdphoto" Target="../media/hdphoto20.wdp"/><Relationship Id="rId4" Type="http://schemas.openxmlformats.org/officeDocument/2006/relationships/image" Target="../media/image86.png"/><Relationship Id="rId9" Type="http://schemas.openxmlformats.org/officeDocument/2006/relationships/image" Target="../media/image89.png"/></Relationships>
</file>

<file path=ppt/slides/_rels/slide8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7.png"/><Relationship Id="rId7" Type="http://schemas.openxmlformats.org/officeDocument/2006/relationships/image" Target="../media/image66.png"/><Relationship Id="rId2" Type="http://schemas.openxmlformats.org/officeDocument/2006/relationships/image" Target="../media/image21.png"/><Relationship Id="rId1" Type="http://schemas.openxmlformats.org/officeDocument/2006/relationships/slideLayout" Target="../slideLayouts/slideLayout47.xml"/><Relationship Id="rId6" Type="http://schemas.openxmlformats.org/officeDocument/2006/relationships/image" Target="../media/image87.png"/><Relationship Id="rId5" Type="http://schemas.openxmlformats.org/officeDocument/2006/relationships/image" Target="../media/image61.png"/><Relationship Id="rId4" Type="http://schemas.openxmlformats.org/officeDocument/2006/relationships/image" Target="../media/image86.png"/><Relationship Id="rId9" Type="http://schemas.openxmlformats.org/officeDocument/2006/relationships/image" Target="../media/image90.png"/></Relationships>
</file>

<file path=ppt/slides/_rels/slide8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7.png"/><Relationship Id="rId7" Type="http://schemas.openxmlformats.org/officeDocument/2006/relationships/image" Target="../media/image93.png"/><Relationship Id="rId2" Type="http://schemas.openxmlformats.org/officeDocument/2006/relationships/image" Target="../media/image21.png"/><Relationship Id="rId1" Type="http://schemas.openxmlformats.org/officeDocument/2006/relationships/slideLayout" Target="../slideLayouts/slideLayout48.xml"/><Relationship Id="rId6" Type="http://schemas.microsoft.com/office/2007/relationships/hdphoto" Target="../media/hdphoto21.wdp"/><Relationship Id="rId11" Type="http://schemas.openxmlformats.org/officeDocument/2006/relationships/image" Target="../media/image36.png"/><Relationship Id="rId5" Type="http://schemas.openxmlformats.org/officeDocument/2006/relationships/image" Target="../media/image92.png"/><Relationship Id="rId10" Type="http://schemas.openxmlformats.org/officeDocument/2006/relationships/image" Target="../media/image43.png"/><Relationship Id="rId4" Type="http://schemas.openxmlformats.org/officeDocument/2006/relationships/image" Target="../media/image86.png"/><Relationship Id="rId9" Type="http://schemas.openxmlformats.org/officeDocument/2006/relationships/image" Target="../media/image83.png"/></Relationships>
</file>

<file path=ppt/slides/_rels/slide8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7.png"/><Relationship Id="rId7" Type="http://schemas.openxmlformats.org/officeDocument/2006/relationships/image" Target="../media/image93.png"/><Relationship Id="rId2" Type="http://schemas.openxmlformats.org/officeDocument/2006/relationships/image" Target="../media/image21.png"/><Relationship Id="rId1" Type="http://schemas.openxmlformats.org/officeDocument/2006/relationships/slideLayout" Target="../slideLayouts/slideLayout49.xml"/><Relationship Id="rId6" Type="http://schemas.microsoft.com/office/2007/relationships/hdphoto" Target="../media/hdphoto21.wdp"/><Relationship Id="rId11" Type="http://schemas.openxmlformats.org/officeDocument/2006/relationships/image" Target="../media/image36.png"/><Relationship Id="rId5" Type="http://schemas.openxmlformats.org/officeDocument/2006/relationships/image" Target="../media/image92.png"/><Relationship Id="rId10" Type="http://schemas.openxmlformats.org/officeDocument/2006/relationships/image" Target="../media/image43.png"/><Relationship Id="rId4" Type="http://schemas.openxmlformats.org/officeDocument/2006/relationships/image" Target="../media/image86.png"/><Relationship Id="rId9" Type="http://schemas.openxmlformats.org/officeDocument/2006/relationships/image" Target="../media/image83.png"/></Relationships>
</file>

<file path=ppt/slides/_rels/slide8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77.png"/><Relationship Id="rId7" Type="http://schemas.openxmlformats.org/officeDocument/2006/relationships/image" Target="../media/image93.png"/><Relationship Id="rId2" Type="http://schemas.openxmlformats.org/officeDocument/2006/relationships/image" Target="../media/image21.png"/><Relationship Id="rId1" Type="http://schemas.openxmlformats.org/officeDocument/2006/relationships/slideLayout" Target="../slideLayouts/slideLayout50.xml"/><Relationship Id="rId6" Type="http://schemas.microsoft.com/office/2007/relationships/hdphoto" Target="../media/hdphoto21.wdp"/><Relationship Id="rId11" Type="http://schemas.openxmlformats.org/officeDocument/2006/relationships/image" Target="../media/image36.png"/><Relationship Id="rId5" Type="http://schemas.openxmlformats.org/officeDocument/2006/relationships/image" Target="../media/image92.png"/><Relationship Id="rId10" Type="http://schemas.openxmlformats.org/officeDocument/2006/relationships/image" Target="../media/image43.png"/><Relationship Id="rId4" Type="http://schemas.openxmlformats.org/officeDocument/2006/relationships/image" Target="../media/image86.png"/><Relationship Id="rId9" Type="http://schemas.openxmlformats.org/officeDocument/2006/relationships/image" Target="../media/image83.png"/></Relationships>
</file>

<file path=ppt/slides/_rels/slide8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17.png"/><Relationship Id="rId1" Type="http://schemas.openxmlformats.org/officeDocument/2006/relationships/slideLayout" Target="../slideLayouts/slideLayout51.xml"/><Relationship Id="rId6" Type="http://schemas.openxmlformats.org/officeDocument/2006/relationships/image" Target="../media/image96.png"/><Relationship Id="rId11" Type="http://schemas.openxmlformats.org/officeDocument/2006/relationships/image" Target="../media/image50.png"/><Relationship Id="rId5" Type="http://schemas.openxmlformats.org/officeDocument/2006/relationships/image" Target="../media/image95.png"/><Relationship Id="rId10" Type="http://schemas.openxmlformats.org/officeDocument/2006/relationships/image" Target="../media/image100.png"/><Relationship Id="rId4" Type="http://schemas.microsoft.com/office/2007/relationships/hdphoto" Target="../media/hdphoto22.wdp"/><Relationship Id="rId9"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p:txBody>
          <a:bodyPr/>
          <a:lstStyle/>
          <a:p>
            <a:pPr eaLnBrk="1" hangingPunct="1"/>
            <a:r>
              <a:rPr lang="fr-FR" altLang="fr-FR" dirty="0"/>
              <a:t>Chapitre 10</a:t>
            </a:r>
          </a:p>
          <a:p>
            <a:pPr eaLnBrk="1" hangingPunct="1"/>
            <a:r>
              <a:rPr lang="fr-FR" altLang="fr-FR" dirty="0"/>
              <a:t>Master Data Management</a:t>
            </a:r>
          </a:p>
        </p:txBody>
      </p:sp>
      <p:sp>
        <p:nvSpPr>
          <p:cNvPr id="3" name="ZoneTexte 2"/>
          <p:cNvSpPr txBox="1"/>
          <p:nvPr/>
        </p:nvSpPr>
        <p:spPr>
          <a:xfrm>
            <a:off x="2699792" y="2060848"/>
            <a:ext cx="3980577" cy="646331"/>
          </a:xfrm>
          <a:prstGeom prst="rect">
            <a:avLst/>
          </a:prstGeom>
          <a:noFill/>
        </p:spPr>
        <p:txBody>
          <a:bodyPr wrap="none" rtlCol="0">
            <a:spAutoFit/>
          </a:bodyPr>
          <a:lstStyle/>
          <a:p>
            <a:r>
              <a:rPr lang="fr-FR" sz="3600" dirty="0"/>
              <a:t>Data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14C274-D0BF-862E-7D40-5E7B1D0439B2}"/>
              </a:ext>
            </a:extLst>
          </p:cNvPr>
          <p:cNvSpPr>
            <a:spLocks noGrp="1"/>
          </p:cNvSpPr>
          <p:nvPr>
            <p:ph type="title"/>
          </p:nvPr>
        </p:nvSpPr>
        <p:spPr/>
        <p:txBody>
          <a:bodyPr/>
          <a:lstStyle/>
          <a:p>
            <a:r>
              <a:rPr lang="fr-FR" dirty="0"/>
              <a:t>Risques</a:t>
            </a:r>
          </a:p>
        </p:txBody>
      </p:sp>
      <p:sp>
        <p:nvSpPr>
          <p:cNvPr id="3" name="Espace réservé du contenu 2">
            <a:extLst>
              <a:ext uri="{FF2B5EF4-FFF2-40B4-BE49-F238E27FC236}">
                <a16:creationId xmlns:a16="http://schemas.microsoft.com/office/drawing/2014/main" id="{75871418-276F-677C-2D7A-69D7E78A2F43}"/>
              </a:ext>
            </a:extLst>
          </p:cNvPr>
          <p:cNvSpPr>
            <a:spLocks noGrp="1"/>
          </p:cNvSpPr>
          <p:nvPr>
            <p:ph idx="1"/>
          </p:nvPr>
        </p:nvSpPr>
        <p:spPr/>
        <p:txBody>
          <a:bodyPr/>
          <a:lstStyle/>
          <a:p>
            <a:r>
              <a:rPr lang="fr-FR" dirty="0"/>
              <a:t>Coût</a:t>
            </a:r>
          </a:p>
          <a:p>
            <a:pPr lvl="1"/>
            <a:r>
              <a:rPr lang="fr-FR" dirty="0"/>
              <a:t>Les données référentielles doivent être maintenues séparément dans une multitude d’applications distinctes</a:t>
            </a:r>
          </a:p>
          <a:p>
            <a:r>
              <a:rPr lang="fr-FR" dirty="0"/>
              <a:t>Incohérence</a:t>
            </a:r>
          </a:p>
          <a:p>
            <a:pPr lvl="1"/>
            <a:r>
              <a:rPr lang="fr-FR" dirty="0"/>
              <a:t>La multiplicité des définitions et des versions induit un risque d’incohérence entre les différents systèmes </a:t>
            </a:r>
          </a:p>
          <a:p>
            <a:r>
              <a:rPr lang="fr-FR" dirty="0"/>
              <a:t>Faible contrôle des données</a:t>
            </a:r>
          </a:p>
          <a:p>
            <a:pPr lvl="1"/>
            <a:r>
              <a:rPr lang="fr-FR" dirty="0"/>
              <a:t>Comme les données référentielles existent en de multiples endroits sous de multiples formes, aucun système ne peut revendiquer la propriété d’une donnée référentielle (qui en est le maître ?)</a:t>
            </a:r>
          </a:p>
          <a:p>
            <a:r>
              <a:rPr lang="fr-FR" dirty="0"/>
              <a:t>Absence d’unicité et de cohérence : lorsque deux applications utilisent des versions différentes de la même donnée référentielle, il est impossible de déterminer quelle version est la bonne; il est souvent fait référence à ce principe dans la littérature sous le terme « single version of the </a:t>
            </a:r>
            <a:r>
              <a:rPr lang="fr-FR" dirty="0" err="1"/>
              <a:t>truth</a:t>
            </a:r>
            <a:r>
              <a:rPr lang="fr-FR" dirty="0"/>
              <a:t> »</a:t>
            </a:r>
          </a:p>
        </p:txBody>
      </p:sp>
    </p:spTree>
    <p:extLst>
      <p:ext uri="{BB962C8B-B14F-4D97-AF65-F5344CB8AC3E}">
        <p14:creationId xmlns:p14="http://schemas.microsoft.com/office/powerpoint/2010/main" val="435386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14C274-D0BF-862E-7D40-5E7B1D0439B2}"/>
              </a:ext>
            </a:extLst>
          </p:cNvPr>
          <p:cNvSpPr>
            <a:spLocks noGrp="1"/>
          </p:cNvSpPr>
          <p:nvPr>
            <p:ph type="title"/>
          </p:nvPr>
        </p:nvSpPr>
        <p:spPr/>
        <p:txBody>
          <a:bodyPr/>
          <a:lstStyle/>
          <a:p>
            <a:r>
              <a:rPr lang="fr-FR" dirty="0"/>
              <a:t>Risques</a:t>
            </a:r>
          </a:p>
        </p:txBody>
      </p:sp>
      <p:sp>
        <p:nvSpPr>
          <p:cNvPr id="3" name="Espace réservé du contenu 2">
            <a:extLst>
              <a:ext uri="{FF2B5EF4-FFF2-40B4-BE49-F238E27FC236}">
                <a16:creationId xmlns:a16="http://schemas.microsoft.com/office/drawing/2014/main" id="{75871418-276F-677C-2D7A-69D7E78A2F43}"/>
              </a:ext>
            </a:extLst>
          </p:cNvPr>
          <p:cNvSpPr>
            <a:spLocks noGrp="1"/>
          </p:cNvSpPr>
          <p:nvPr>
            <p:ph idx="1"/>
          </p:nvPr>
        </p:nvSpPr>
        <p:spPr/>
        <p:txBody>
          <a:bodyPr/>
          <a:lstStyle/>
          <a:p>
            <a:r>
              <a:rPr lang="fr-FR" dirty="0"/>
              <a:t>Absence d’unicité et de cohérence</a:t>
            </a:r>
          </a:p>
          <a:p>
            <a:pPr lvl="1"/>
            <a:r>
              <a:rPr lang="fr-FR" dirty="0"/>
              <a:t>Lorsque deux applications utilisent des versions différentes de la même donnée référentielle, il est impossible de déterminer quelle version est la bonne</a:t>
            </a:r>
          </a:p>
        </p:txBody>
      </p:sp>
    </p:spTree>
    <p:extLst>
      <p:ext uri="{BB962C8B-B14F-4D97-AF65-F5344CB8AC3E}">
        <p14:creationId xmlns:p14="http://schemas.microsoft.com/office/powerpoint/2010/main" val="4504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AA8749-0E98-548A-9765-712B87FBC2EE}"/>
              </a:ext>
            </a:extLst>
          </p:cNvPr>
          <p:cNvSpPr>
            <a:spLocks noGrp="1"/>
          </p:cNvSpPr>
          <p:nvPr>
            <p:ph type="title"/>
          </p:nvPr>
        </p:nvSpPr>
        <p:spPr/>
        <p:txBody>
          <a:bodyPr/>
          <a:lstStyle/>
          <a:p>
            <a:r>
              <a:rPr lang="fr-FR" dirty="0"/>
              <a:t>Buts</a:t>
            </a:r>
          </a:p>
        </p:txBody>
      </p:sp>
      <p:sp>
        <p:nvSpPr>
          <p:cNvPr id="3" name="Espace réservé du contenu 2">
            <a:extLst>
              <a:ext uri="{FF2B5EF4-FFF2-40B4-BE49-F238E27FC236}">
                <a16:creationId xmlns:a16="http://schemas.microsoft.com/office/drawing/2014/main" id="{25011607-7B40-DE09-1EB6-4425F52F76F1}"/>
              </a:ext>
            </a:extLst>
          </p:cNvPr>
          <p:cNvSpPr>
            <a:spLocks noGrp="1"/>
          </p:cNvSpPr>
          <p:nvPr>
            <p:ph idx="1"/>
          </p:nvPr>
        </p:nvSpPr>
        <p:spPr/>
        <p:txBody>
          <a:bodyPr/>
          <a:lstStyle/>
          <a:p>
            <a:r>
              <a:rPr lang="fr-FR" dirty="0"/>
              <a:t>La MDM vise donc à améliorer de façon durable la qualité, la maintenabilité et l’accessibilité des données référentielles à tous les niveaux de l’organisation</a:t>
            </a:r>
          </a:p>
          <a:p>
            <a:pPr lvl="1"/>
            <a:r>
              <a:rPr lang="fr-FR" dirty="0"/>
              <a:t>Les données référentielles ne sont plus maintenues qu’à un seul endroit et distribuées régulièrement aux applications clientes en fonction de la fréquence nécessaire</a:t>
            </a:r>
          </a:p>
          <a:p>
            <a:pPr lvl="1"/>
            <a:r>
              <a:rPr lang="fr-FR" dirty="0"/>
              <a:t>Cette architecture présente également la particularité de mettre en place une relation « maître-esclave » avec un « push » vers les clients ; une relation pull ou push-pull est tout aussi envisageable.</a:t>
            </a:r>
          </a:p>
        </p:txBody>
      </p:sp>
    </p:spTree>
    <p:extLst>
      <p:ext uri="{BB962C8B-B14F-4D97-AF65-F5344CB8AC3E}">
        <p14:creationId xmlns:p14="http://schemas.microsoft.com/office/powerpoint/2010/main" val="1072556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E53FA6-6711-B15A-AF18-34D8F67E96A8}"/>
              </a:ext>
            </a:extLst>
          </p:cNvPr>
          <p:cNvSpPr>
            <a:spLocks noGrp="1"/>
          </p:cNvSpPr>
          <p:nvPr>
            <p:ph type="title"/>
          </p:nvPr>
        </p:nvSpPr>
        <p:spPr/>
        <p:txBody>
          <a:bodyPr/>
          <a:lstStyle/>
          <a:p>
            <a:r>
              <a:rPr lang="fr-FR" dirty="0"/>
              <a:t>Buts</a:t>
            </a:r>
          </a:p>
        </p:txBody>
      </p:sp>
      <p:sp>
        <p:nvSpPr>
          <p:cNvPr id="3" name="Espace réservé du contenu 2">
            <a:extLst>
              <a:ext uri="{FF2B5EF4-FFF2-40B4-BE49-F238E27FC236}">
                <a16:creationId xmlns:a16="http://schemas.microsoft.com/office/drawing/2014/main" id="{4D48D1CA-1976-EFF4-1342-26DB53821BC3}"/>
              </a:ext>
            </a:extLst>
          </p:cNvPr>
          <p:cNvSpPr>
            <a:spLocks noGrp="1"/>
          </p:cNvSpPr>
          <p:nvPr>
            <p:ph idx="1"/>
          </p:nvPr>
        </p:nvSpPr>
        <p:spPr/>
        <p:txBody>
          <a:bodyPr/>
          <a:lstStyle/>
          <a:p>
            <a:endParaRPr lang="fr-FR" dirty="0"/>
          </a:p>
        </p:txBody>
      </p:sp>
      <p:pic>
        <p:nvPicPr>
          <p:cNvPr id="1026" name="Picture 2" descr="Modèle d'un système d'information avec MDM">
            <a:extLst>
              <a:ext uri="{FF2B5EF4-FFF2-40B4-BE49-F238E27FC236}">
                <a16:creationId xmlns:a16="http://schemas.microsoft.com/office/drawing/2014/main" id="{975A1E17-5F3F-FC31-933E-C56081FD5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380978"/>
            <a:ext cx="5998898" cy="445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79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8A851-9E92-C260-3199-30E55DE70091}"/>
              </a:ext>
            </a:extLst>
          </p:cNvPr>
          <p:cNvSpPr>
            <a:spLocks noGrp="1"/>
          </p:cNvSpPr>
          <p:nvPr>
            <p:ph type="title"/>
          </p:nvPr>
        </p:nvSpPr>
        <p:spPr/>
        <p:txBody>
          <a:bodyPr/>
          <a:lstStyle/>
          <a:p>
            <a:r>
              <a:rPr lang="fr-FR" dirty="0"/>
              <a:t>Implémentation</a:t>
            </a:r>
          </a:p>
        </p:txBody>
      </p:sp>
      <p:sp>
        <p:nvSpPr>
          <p:cNvPr id="3" name="Espace réservé du contenu 2">
            <a:extLst>
              <a:ext uri="{FF2B5EF4-FFF2-40B4-BE49-F238E27FC236}">
                <a16:creationId xmlns:a16="http://schemas.microsoft.com/office/drawing/2014/main" id="{3DDF482F-8988-F93A-72D9-D1B29AF4A2A5}"/>
              </a:ext>
            </a:extLst>
          </p:cNvPr>
          <p:cNvSpPr>
            <a:spLocks noGrp="1"/>
          </p:cNvSpPr>
          <p:nvPr>
            <p:ph idx="1"/>
          </p:nvPr>
        </p:nvSpPr>
        <p:spPr/>
        <p:txBody>
          <a:bodyPr/>
          <a:lstStyle/>
          <a:p>
            <a:r>
              <a:rPr lang="fr-FR" dirty="0"/>
              <a:t>Les données référentielles sont encodées et maintenues en un seul endroit</a:t>
            </a:r>
          </a:p>
          <a:p>
            <a:pPr lvl="1"/>
            <a:r>
              <a:rPr lang="fr-FR" dirty="0"/>
              <a:t>ce qui diminue le coût opérationnel lié à la maintenance et à l’encodage.</a:t>
            </a:r>
          </a:p>
          <a:p>
            <a:r>
              <a:rPr lang="fr-FR" dirty="0"/>
              <a:t>Le système est le maître des données</a:t>
            </a:r>
          </a:p>
          <a:p>
            <a:pPr lvl="1"/>
            <a:r>
              <a:rPr lang="fr-FR" dirty="0"/>
              <a:t>Il les contrôle en sélectionnant quelles données il transmet à quel système.</a:t>
            </a:r>
          </a:p>
          <a:p>
            <a:r>
              <a:rPr lang="fr-FR" dirty="0"/>
              <a:t>Le système contient une seule version active</a:t>
            </a:r>
          </a:p>
          <a:p>
            <a:pPr lvl="1"/>
            <a:r>
              <a:rPr lang="fr-FR" dirty="0"/>
              <a:t>Il est donc le garant de la seule version de la vérité et en cas de litige, sa version tient lieu de version officielle.</a:t>
            </a:r>
          </a:p>
        </p:txBody>
      </p:sp>
    </p:spTree>
    <p:extLst>
      <p:ext uri="{BB962C8B-B14F-4D97-AF65-F5344CB8AC3E}">
        <p14:creationId xmlns:p14="http://schemas.microsoft.com/office/powerpoint/2010/main" val="1371133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39E6F4-CD02-AE45-A258-4B775210CB50}"/>
              </a:ext>
            </a:extLst>
          </p:cNvPr>
          <p:cNvSpPr>
            <a:spLocks noGrp="1"/>
          </p:cNvSpPr>
          <p:nvPr>
            <p:ph type="title"/>
          </p:nvPr>
        </p:nvSpPr>
        <p:spPr/>
        <p:txBody>
          <a:bodyPr/>
          <a:lstStyle/>
          <a:p>
            <a:r>
              <a:rPr lang="fr-FR" dirty="0"/>
              <a:t>Architecture</a:t>
            </a:r>
          </a:p>
        </p:txBody>
      </p:sp>
      <p:sp>
        <p:nvSpPr>
          <p:cNvPr id="3" name="Espace réservé du contenu 2">
            <a:extLst>
              <a:ext uri="{FF2B5EF4-FFF2-40B4-BE49-F238E27FC236}">
                <a16:creationId xmlns:a16="http://schemas.microsoft.com/office/drawing/2014/main" id="{5F667621-D669-5A77-9412-638EE7A05C95}"/>
              </a:ext>
            </a:extLst>
          </p:cNvPr>
          <p:cNvSpPr>
            <a:spLocks noGrp="1"/>
          </p:cNvSpPr>
          <p:nvPr>
            <p:ph idx="1"/>
          </p:nvPr>
        </p:nvSpPr>
        <p:spPr/>
        <p:txBody>
          <a:bodyPr/>
          <a:lstStyle/>
          <a:p>
            <a:r>
              <a:rPr lang="fr-FR" dirty="0"/>
              <a:t>6 blocs fonctionnels</a:t>
            </a:r>
          </a:p>
        </p:txBody>
      </p:sp>
      <p:pic>
        <p:nvPicPr>
          <p:cNvPr id="2050" name="Picture 2" descr="Modules d'une solution typique de MDM">
            <a:extLst>
              <a:ext uri="{FF2B5EF4-FFF2-40B4-BE49-F238E27FC236}">
                <a16:creationId xmlns:a16="http://schemas.microsoft.com/office/drawing/2014/main" id="{F724CAC1-394C-EA5A-6017-DCA7A616A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584" y="1988840"/>
            <a:ext cx="4729906" cy="418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44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59C381-8E83-D523-039C-047E5E5D050C}"/>
              </a:ext>
            </a:extLst>
          </p:cNvPr>
          <p:cNvSpPr>
            <a:spLocks noGrp="1"/>
          </p:cNvSpPr>
          <p:nvPr>
            <p:ph type="title"/>
          </p:nvPr>
        </p:nvSpPr>
        <p:spPr/>
        <p:txBody>
          <a:bodyPr/>
          <a:lstStyle/>
          <a:p>
            <a:r>
              <a:rPr lang="fr-FR" dirty="0"/>
              <a:t>Data </a:t>
            </a:r>
            <a:r>
              <a:rPr lang="fr-FR" dirty="0" err="1"/>
              <a:t>lifecycle</a:t>
            </a:r>
            <a:endParaRPr lang="fr-FR" dirty="0"/>
          </a:p>
        </p:txBody>
      </p:sp>
      <p:sp>
        <p:nvSpPr>
          <p:cNvPr id="3" name="Espace réservé du contenu 2">
            <a:extLst>
              <a:ext uri="{FF2B5EF4-FFF2-40B4-BE49-F238E27FC236}">
                <a16:creationId xmlns:a16="http://schemas.microsoft.com/office/drawing/2014/main" id="{884EFD33-CACC-FA4A-3315-97B92BAB0694}"/>
              </a:ext>
            </a:extLst>
          </p:cNvPr>
          <p:cNvSpPr>
            <a:spLocks noGrp="1"/>
          </p:cNvSpPr>
          <p:nvPr>
            <p:ph idx="1"/>
          </p:nvPr>
        </p:nvSpPr>
        <p:spPr/>
        <p:txBody>
          <a:bodyPr/>
          <a:lstStyle/>
          <a:p>
            <a:r>
              <a:rPr lang="fr-FR" dirty="0"/>
              <a:t>La gestion du cycle de vie qui définit et implémente tous les processus, les rôles et les responsabilités liés à un changement dans la solution</a:t>
            </a:r>
          </a:p>
          <a:p>
            <a:r>
              <a:rPr lang="fr-FR" dirty="0"/>
              <a:t>Exemples</a:t>
            </a:r>
          </a:p>
          <a:p>
            <a:pPr lvl="1"/>
            <a:r>
              <a:rPr lang="fr-FR" dirty="0"/>
              <a:t>processus de création d’une nouvelle donnée référentielle</a:t>
            </a:r>
          </a:p>
          <a:p>
            <a:pPr lvl="1"/>
            <a:r>
              <a:rPr lang="fr-FR" dirty="0"/>
              <a:t>modification des droits d’un utilisateur</a:t>
            </a:r>
          </a:p>
          <a:p>
            <a:r>
              <a:rPr lang="fr-FR" dirty="0"/>
              <a:t>Ces processus font à la fois intervenir des acteurs, leurs responsabilités et les composants logiques de la solution touchés par la modification</a:t>
            </a:r>
          </a:p>
        </p:txBody>
      </p:sp>
    </p:spTree>
    <p:extLst>
      <p:ext uri="{BB962C8B-B14F-4D97-AF65-F5344CB8AC3E}">
        <p14:creationId xmlns:p14="http://schemas.microsoft.com/office/powerpoint/2010/main" val="147689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AA2B62-F36C-CEDE-8D96-E74704B0BE72}"/>
              </a:ext>
            </a:extLst>
          </p:cNvPr>
          <p:cNvSpPr>
            <a:spLocks noGrp="1"/>
          </p:cNvSpPr>
          <p:nvPr>
            <p:ph type="title"/>
          </p:nvPr>
        </p:nvSpPr>
        <p:spPr/>
        <p:txBody>
          <a:bodyPr/>
          <a:lstStyle/>
          <a:p>
            <a:r>
              <a:rPr lang="fr-FR" dirty="0"/>
              <a:t>Administration</a:t>
            </a:r>
          </a:p>
        </p:txBody>
      </p:sp>
      <p:sp>
        <p:nvSpPr>
          <p:cNvPr id="3" name="Espace réservé du contenu 2">
            <a:extLst>
              <a:ext uri="{FF2B5EF4-FFF2-40B4-BE49-F238E27FC236}">
                <a16:creationId xmlns:a16="http://schemas.microsoft.com/office/drawing/2014/main" id="{FB240E94-AA01-3B01-8782-C9A19183A7D9}"/>
              </a:ext>
            </a:extLst>
          </p:cNvPr>
          <p:cNvSpPr>
            <a:spLocks noGrp="1"/>
          </p:cNvSpPr>
          <p:nvPr>
            <p:ph idx="1"/>
          </p:nvPr>
        </p:nvSpPr>
        <p:spPr/>
        <p:txBody>
          <a:bodyPr/>
          <a:lstStyle/>
          <a:p>
            <a:r>
              <a:rPr lang="fr-FR" dirty="0"/>
              <a:t>L’administration, qui se charge de la gestion de la solution au moyen de droits et privilèges accordés aux différents acteurs</a:t>
            </a:r>
          </a:p>
          <a:p>
            <a:r>
              <a:rPr lang="fr-FR" dirty="0"/>
              <a:t>Exemples</a:t>
            </a:r>
          </a:p>
          <a:p>
            <a:pPr lvl="1"/>
            <a:r>
              <a:rPr lang="fr-FR" dirty="0"/>
              <a:t>définition d’un administrateur « business »</a:t>
            </a:r>
          </a:p>
          <a:p>
            <a:pPr lvl="1"/>
            <a:r>
              <a:rPr lang="fr-FR" dirty="0"/>
              <a:t>d’un administrateur « IT »</a:t>
            </a:r>
          </a:p>
          <a:p>
            <a:pPr lvl="1"/>
            <a:r>
              <a:rPr lang="fr-FR" dirty="0"/>
              <a:t>et d’utilisateurs</a:t>
            </a:r>
          </a:p>
          <a:p>
            <a:pPr lvl="1"/>
            <a:r>
              <a:rPr lang="fr-FR" dirty="0"/>
              <a:t>avec pour chacun quelles sont ses prérogatives.</a:t>
            </a:r>
          </a:p>
        </p:txBody>
      </p:sp>
    </p:spTree>
    <p:extLst>
      <p:ext uri="{BB962C8B-B14F-4D97-AF65-F5344CB8AC3E}">
        <p14:creationId xmlns:p14="http://schemas.microsoft.com/office/powerpoint/2010/main" val="1493209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14A3B-997A-8D07-83C2-07F24962D3FA}"/>
              </a:ext>
            </a:extLst>
          </p:cNvPr>
          <p:cNvSpPr>
            <a:spLocks noGrp="1"/>
          </p:cNvSpPr>
          <p:nvPr>
            <p:ph type="title"/>
          </p:nvPr>
        </p:nvSpPr>
        <p:spPr/>
        <p:txBody>
          <a:bodyPr/>
          <a:lstStyle/>
          <a:p>
            <a:r>
              <a:rPr lang="fr-FR" dirty="0"/>
              <a:t>Stockage</a:t>
            </a:r>
          </a:p>
        </p:txBody>
      </p:sp>
      <p:sp>
        <p:nvSpPr>
          <p:cNvPr id="3" name="Espace réservé du contenu 2">
            <a:extLst>
              <a:ext uri="{FF2B5EF4-FFF2-40B4-BE49-F238E27FC236}">
                <a16:creationId xmlns:a16="http://schemas.microsoft.com/office/drawing/2014/main" id="{2F083D8A-161D-5D80-8BA8-3AA1B970568F}"/>
              </a:ext>
            </a:extLst>
          </p:cNvPr>
          <p:cNvSpPr>
            <a:spLocks noGrp="1"/>
          </p:cNvSpPr>
          <p:nvPr>
            <p:ph idx="1"/>
          </p:nvPr>
        </p:nvSpPr>
        <p:spPr/>
        <p:txBody>
          <a:bodyPr/>
          <a:lstStyle/>
          <a:p>
            <a:r>
              <a:rPr lang="fr-FR" dirty="0"/>
              <a:t>Le stockage concerne le stockage physique des données référentielles ainsi que leurs relations internes et externes</a:t>
            </a:r>
          </a:p>
        </p:txBody>
      </p:sp>
    </p:spTree>
    <p:extLst>
      <p:ext uri="{BB962C8B-B14F-4D97-AF65-F5344CB8AC3E}">
        <p14:creationId xmlns:p14="http://schemas.microsoft.com/office/powerpoint/2010/main" val="834827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F9145E-34C7-4707-C7F3-61EB1F9D6716}"/>
              </a:ext>
            </a:extLst>
          </p:cNvPr>
          <p:cNvSpPr>
            <a:spLocks noGrp="1"/>
          </p:cNvSpPr>
          <p:nvPr>
            <p:ph type="title"/>
          </p:nvPr>
        </p:nvSpPr>
        <p:spPr/>
        <p:txBody>
          <a:bodyPr/>
          <a:lstStyle/>
          <a:p>
            <a:r>
              <a:rPr lang="fr-FR" dirty="0" err="1"/>
              <a:t>Metadata</a:t>
            </a:r>
            <a:endParaRPr lang="fr-FR" dirty="0"/>
          </a:p>
        </p:txBody>
      </p:sp>
      <p:sp>
        <p:nvSpPr>
          <p:cNvPr id="3" name="Espace réservé du contenu 2">
            <a:extLst>
              <a:ext uri="{FF2B5EF4-FFF2-40B4-BE49-F238E27FC236}">
                <a16:creationId xmlns:a16="http://schemas.microsoft.com/office/drawing/2014/main" id="{BEDE7396-FCD4-1469-5C47-1E09C59C4626}"/>
              </a:ext>
            </a:extLst>
          </p:cNvPr>
          <p:cNvSpPr>
            <a:spLocks noGrp="1"/>
          </p:cNvSpPr>
          <p:nvPr>
            <p:ph idx="1"/>
          </p:nvPr>
        </p:nvSpPr>
        <p:spPr/>
        <p:txBody>
          <a:bodyPr/>
          <a:lstStyle/>
          <a:p>
            <a:r>
              <a:rPr lang="fr-FR" dirty="0"/>
              <a:t>La gestion des métadonnées s’occupe de toutes les données à propos des données référentielles (métadonnées) et définit quels types de métadonnées sont considérés.</a:t>
            </a:r>
          </a:p>
          <a:p>
            <a:r>
              <a:rPr lang="fr-FR" dirty="0"/>
              <a:t>Exemple</a:t>
            </a:r>
          </a:p>
          <a:p>
            <a:pPr lvl="1"/>
            <a:r>
              <a:rPr lang="fr-FR" dirty="0"/>
              <a:t>Google Photo GPS</a:t>
            </a:r>
          </a:p>
          <a:p>
            <a:pPr lvl="1"/>
            <a:r>
              <a:rPr lang="fr-FR" dirty="0"/>
              <a:t>PDF Dates Titre</a:t>
            </a:r>
          </a:p>
        </p:txBody>
      </p:sp>
    </p:spTree>
    <p:extLst>
      <p:ext uri="{BB962C8B-B14F-4D97-AF65-F5344CB8AC3E}">
        <p14:creationId xmlns:p14="http://schemas.microsoft.com/office/powerpoint/2010/main" val="3004669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B8756C-68BD-8563-BEA3-00826B4A9DB2}"/>
              </a:ext>
            </a:extLst>
          </p:cNvPr>
          <p:cNvSpPr>
            <a:spLocks noGrp="1"/>
          </p:cNvSpPr>
          <p:nvPr>
            <p:ph type="title"/>
          </p:nvPr>
        </p:nvSpPr>
        <p:spPr/>
        <p:txBody>
          <a:bodyPr/>
          <a:lstStyle/>
          <a:p>
            <a:endParaRPr lang="fr-FR"/>
          </a:p>
        </p:txBody>
      </p:sp>
      <p:pic>
        <p:nvPicPr>
          <p:cNvPr id="5" name="Espace réservé du contenu 4" descr="Une image contenant texte, cercle, capture d’écran, Police&#10;&#10;Le contenu généré par l’IA peut être incorrect.">
            <a:extLst>
              <a:ext uri="{FF2B5EF4-FFF2-40B4-BE49-F238E27FC236}">
                <a16:creationId xmlns:a16="http://schemas.microsoft.com/office/drawing/2014/main" id="{9812763A-163F-70BB-9136-727C437283B4}"/>
              </a:ext>
            </a:extLst>
          </p:cNvPr>
          <p:cNvPicPr>
            <a:picLocks noGrp="1" noChangeAspect="1"/>
          </p:cNvPicPr>
          <p:nvPr>
            <p:ph idx="1"/>
          </p:nvPr>
        </p:nvPicPr>
        <p:blipFill>
          <a:blip r:embed="rId2"/>
          <a:stretch>
            <a:fillRect/>
          </a:stretch>
        </p:blipFill>
        <p:spPr bwMode="auto">
          <a:xfrm>
            <a:off x="2180893" y="1546686"/>
            <a:ext cx="4763165" cy="477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9811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6969BB-D862-BC84-0D54-2DC53EFA30A4}"/>
              </a:ext>
            </a:extLst>
          </p:cNvPr>
          <p:cNvSpPr>
            <a:spLocks noGrp="1"/>
          </p:cNvSpPr>
          <p:nvPr>
            <p:ph type="title"/>
          </p:nvPr>
        </p:nvSpPr>
        <p:spPr/>
        <p:txBody>
          <a:bodyPr/>
          <a:lstStyle/>
          <a:p>
            <a:r>
              <a:rPr lang="fr-FR" dirty="0"/>
              <a:t>L’accès aux données</a:t>
            </a:r>
          </a:p>
        </p:txBody>
      </p:sp>
      <p:sp>
        <p:nvSpPr>
          <p:cNvPr id="3" name="Espace réservé du contenu 2">
            <a:extLst>
              <a:ext uri="{FF2B5EF4-FFF2-40B4-BE49-F238E27FC236}">
                <a16:creationId xmlns:a16="http://schemas.microsoft.com/office/drawing/2014/main" id="{524B45E2-2FF5-53EF-63C9-48D3D54BB813}"/>
              </a:ext>
            </a:extLst>
          </p:cNvPr>
          <p:cNvSpPr>
            <a:spLocks noGrp="1"/>
          </p:cNvSpPr>
          <p:nvPr>
            <p:ph idx="1"/>
          </p:nvPr>
        </p:nvSpPr>
        <p:spPr/>
        <p:txBody>
          <a:bodyPr/>
          <a:lstStyle/>
          <a:p>
            <a:r>
              <a:rPr lang="fr-FR" dirty="0"/>
              <a:t>La gestion de l’accès aux données concerne non seulement la manière dont les données référentielles sont mises à la disposition des systèmes « clients » mais aussi la manière dont les données référentielles sont capturées</a:t>
            </a:r>
          </a:p>
          <a:p>
            <a:pPr lvl="1"/>
            <a:r>
              <a:rPr lang="fr-FR" dirty="0"/>
              <a:t>C’est dans ce composant que sont définis les types d’interfaces entrée-sortie (utilisateur, programme, online ou par lot, etc.), les débits, les fréquences, la politique de réception/distribution (push, pull, push-and-pull), etc.</a:t>
            </a:r>
          </a:p>
        </p:txBody>
      </p:sp>
    </p:spTree>
    <p:extLst>
      <p:ext uri="{BB962C8B-B14F-4D97-AF65-F5344CB8AC3E}">
        <p14:creationId xmlns:p14="http://schemas.microsoft.com/office/powerpoint/2010/main" val="4222472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Lake</a:t>
            </a:r>
          </a:p>
        </p:txBody>
      </p:sp>
      <p:sp>
        <p:nvSpPr>
          <p:cNvPr id="3" name="Espace réservé du contenu 2"/>
          <p:cNvSpPr>
            <a:spLocks noGrp="1"/>
          </p:cNvSpPr>
          <p:nvPr>
            <p:ph idx="1"/>
          </p:nvPr>
        </p:nvSpPr>
        <p:spPr/>
        <p:txBody>
          <a:bodyPr/>
          <a:lstStyle/>
          <a:p>
            <a:r>
              <a:rPr lang="fr-FR" dirty="0"/>
              <a:t>Un lac de données est une méthode de stockage des données utilisée par le </a:t>
            </a:r>
            <a:r>
              <a:rPr lang="fr-FR" dirty="0" err="1"/>
              <a:t>big</a:t>
            </a:r>
            <a:r>
              <a:rPr lang="fr-FR" dirty="0"/>
              <a:t> data</a:t>
            </a:r>
          </a:p>
          <a:p>
            <a:r>
              <a:rPr lang="fr-FR" dirty="0"/>
              <a:t>Ces données sont gardées dans leurs formats originaux ou sont très peu transformées</a:t>
            </a:r>
          </a:p>
          <a:p>
            <a:r>
              <a:rPr lang="fr-FR" dirty="0"/>
              <a:t>Le principe est d'avoir dans un lieu des données de natures différentes</a:t>
            </a:r>
          </a:p>
          <a:p>
            <a:pPr lvl="1"/>
            <a:r>
              <a:rPr lang="fr-FR" dirty="0"/>
              <a:t>Fichiers</a:t>
            </a:r>
          </a:p>
          <a:p>
            <a:pPr lvl="1"/>
            <a:r>
              <a:rPr lang="fr-FR" dirty="0"/>
              <a:t>Blobs</a:t>
            </a:r>
          </a:p>
          <a:p>
            <a:r>
              <a:rPr lang="fr-FR" dirty="0" err="1"/>
              <a:t>Hadoop</a:t>
            </a:r>
            <a:r>
              <a:rPr lang="fr-FR" dirty="0"/>
              <a:t> et Amazon Web Services S3 sont des plateformes utilisées pour les mettre en place.</a:t>
            </a:r>
          </a:p>
        </p:txBody>
      </p:sp>
    </p:spTree>
    <p:extLst>
      <p:ext uri="{BB962C8B-B14F-4D97-AF65-F5344CB8AC3E}">
        <p14:creationId xmlns:p14="http://schemas.microsoft.com/office/powerpoint/2010/main" val="3902955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Cela peut être des images</a:t>
            </a:r>
          </a:p>
        </p:txBody>
      </p:sp>
      <p:pic>
        <p:nvPicPr>
          <p:cNvPr id="2050" name="Picture 2" descr="/// Petite explication de ce qu'on voit sur l'image ? /// (crédits :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052736"/>
            <a:ext cx="5904656" cy="471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933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Peut être du texte brut</a:t>
            </a:r>
          </a:p>
        </p:txBody>
      </p:sp>
      <p:sp>
        <p:nvSpPr>
          <p:cNvPr id="3" name="Espace réservé du contenu 2"/>
          <p:cNvSpPr>
            <a:spLocks noGrp="1"/>
          </p:cNvSpPr>
          <p:nvPr>
            <p:ph idx="1"/>
          </p:nvPr>
        </p:nvSpPr>
        <p:spPr/>
        <p:txBody>
          <a:bodyPr/>
          <a:lstStyle/>
          <a:p>
            <a:r>
              <a:rPr lang="fr-FR" dirty="0"/>
              <a:t>Le contenu de </a:t>
            </a:r>
            <a:r>
              <a:rPr lang="fr-FR" dirty="0" err="1"/>
              <a:t>wikipedia</a:t>
            </a:r>
            <a:endParaRPr lang="fr-FR" dirty="0"/>
          </a:p>
          <a:p>
            <a:r>
              <a:rPr lang="fr-FR" dirty="0"/>
              <a:t>Les ouvres complètes de Victor Hugo</a:t>
            </a:r>
          </a:p>
        </p:txBody>
      </p:sp>
    </p:spTree>
    <p:extLst>
      <p:ext uri="{BB962C8B-B14F-4D97-AF65-F5344CB8AC3E}">
        <p14:creationId xmlns:p14="http://schemas.microsoft.com/office/powerpoint/2010/main" val="1348094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Peut être du texte écrit ou scanné</a:t>
            </a:r>
          </a:p>
        </p:txBody>
      </p:sp>
      <p:pic>
        <p:nvPicPr>
          <p:cNvPr id="4" name="Espace réservé du contenu 3"/>
          <p:cNvPicPr>
            <a:picLocks noGrp="1" noChangeAspect="1"/>
          </p:cNvPicPr>
          <p:nvPr>
            <p:ph idx="1"/>
          </p:nvPr>
        </p:nvPicPr>
        <p:blipFill>
          <a:blip r:embed="rId2"/>
          <a:stretch>
            <a:fillRect/>
          </a:stretch>
        </p:blipFill>
        <p:spPr>
          <a:xfrm>
            <a:off x="611560" y="2132856"/>
            <a:ext cx="7973427" cy="1224136"/>
          </a:xfrm>
          <a:prstGeom prst="rect">
            <a:avLst/>
          </a:prstGeom>
        </p:spPr>
      </p:pic>
    </p:spTree>
    <p:extLst>
      <p:ext uri="{BB962C8B-B14F-4D97-AF65-F5344CB8AC3E}">
        <p14:creationId xmlns:p14="http://schemas.microsoft.com/office/powerpoint/2010/main" val="2042255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nouvelles sources de données</a:t>
            </a:r>
          </a:p>
        </p:txBody>
      </p:sp>
      <p:sp>
        <p:nvSpPr>
          <p:cNvPr id="3" name="Espace réservé du contenu 2"/>
          <p:cNvSpPr>
            <a:spLocks noGrp="1"/>
          </p:cNvSpPr>
          <p:nvPr>
            <p:ph idx="1"/>
          </p:nvPr>
        </p:nvSpPr>
        <p:spPr/>
        <p:txBody>
          <a:bodyPr/>
          <a:lstStyle/>
          <a:p>
            <a:endParaRPr lang="fr-FR" dirty="0"/>
          </a:p>
        </p:txBody>
      </p:sp>
      <p:pic>
        <p:nvPicPr>
          <p:cNvPr id="1026" name="Picture 2" descr="Nouvelles sources de données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772816"/>
            <a:ext cx="7783550" cy="435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096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IoT</a:t>
            </a:r>
            <a:endParaRPr lang="fr-FR" dirty="0"/>
          </a:p>
        </p:txBody>
      </p:sp>
      <p:sp>
        <p:nvSpPr>
          <p:cNvPr id="3" name="Espace réservé du contenu 2"/>
          <p:cNvSpPr>
            <a:spLocks noGrp="1"/>
          </p:cNvSpPr>
          <p:nvPr>
            <p:ph idx="1"/>
          </p:nvPr>
        </p:nvSpPr>
        <p:spPr/>
        <p:txBody>
          <a:bodyPr/>
          <a:lstStyle/>
          <a:p>
            <a:r>
              <a:rPr lang="fr-FR" dirty="0"/>
              <a:t>Les objets connectés sont une autre source de données brutes, qui récupèrent un grand nombre de données grâce à leurs capteurs</a:t>
            </a:r>
          </a:p>
        </p:txBody>
      </p:sp>
      <p:pic>
        <p:nvPicPr>
          <p:cNvPr id="2050" name="Picture 2" descr="Un exemple d'objet connecté : le thermostat intelligent de l'entreprise Nest. Source: http://nest.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924944"/>
            <a:ext cx="47625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682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des loyers</a:t>
            </a:r>
          </a:p>
        </p:txBody>
      </p:sp>
      <p:sp>
        <p:nvSpPr>
          <p:cNvPr id="3" name="Espace réservé du contenu 2"/>
          <p:cNvSpPr>
            <a:spLocks noGrp="1"/>
          </p:cNvSpPr>
          <p:nvPr>
            <p:ph idx="1"/>
          </p:nvPr>
        </p:nvSpPr>
        <p:spPr/>
        <p:txBody>
          <a:bodyPr/>
          <a:lstStyle/>
          <a:p>
            <a:endParaRPr lang="fr-FR" dirty="0"/>
          </a:p>
        </p:txBody>
      </p:sp>
      <p:pic>
        <p:nvPicPr>
          <p:cNvPr id="4" name="Image 3"/>
          <p:cNvPicPr>
            <a:picLocks noChangeAspect="1"/>
          </p:cNvPicPr>
          <p:nvPr/>
        </p:nvPicPr>
        <p:blipFill>
          <a:blip r:embed="rId2"/>
          <a:stretch>
            <a:fillRect/>
          </a:stretch>
        </p:blipFill>
        <p:spPr>
          <a:xfrm>
            <a:off x="1157988" y="1412776"/>
            <a:ext cx="7385981" cy="4944553"/>
          </a:xfrm>
          <a:prstGeom prst="rect">
            <a:avLst/>
          </a:prstGeom>
        </p:spPr>
      </p:pic>
    </p:spTree>
    <p:extLst>
      <p:ext uri="{BB962C8B-B14F-4D97-AF65-F5344CB8AC3E}">
        <p14:creationId xmlns:p14="http://schemas.microsoft.com/office/powerpoint/2010/main" val="1142000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DataMart</a:t>
            </a:r>
            <a:endParaRPr lang="fr-FR" dirty="0"/>
          </a:p>
        </p:txBody>
      </p:sp>
      <p:sp>
        <p:nvSpPr>
          <p:cNvPr id="3" name="Espace réservé du contenu 2"/>
          <p:cNvSpPr>
            <a:spLocks noGrp="1"/>
          </p:cNvSpPr>
          <p:nvPr>
            <p:ph idx="1"/>
          </p:nvPr>
        </p:nvSpPr>
        <p:spPr/>
        <p:txBody>
          <a:bodyPr/>
          <a:lstStyle/>
          <a:p>
            <a:r>
              <a:rPr lang="fr-FR" dirty="0"/>
              <a:t>Le </a:t>
            </a:r>
            <a:r>
              <a:rPr lang="fr-FR" dirty="0" err="1"/>
              <a:t>datamart</a:t>
            </a:r>
            <a:r>
              <a:rPr lang="fr-FR" dirty="0"/>
              <a:t> est un ensemble de données ciblées, organisées, regroupées et agrégées pour répondre à un besoin spécifique à un métier ou un domaine donné</a:t>
            </a:r>
          </a:p>
          <a:p>
            <a:pPr lvl="1"/>
            <a:r>
              <a:rPr lang="fr-FR" dirty="0"/>
              <a:t>Il est donc destiné à être interrogé sur un panel de données restreint à son domaine fonctionnel, selon des paramètres qui auront été définis à l’avance lors de sa conception</a:t>
            </a:r>
          </a:p>
        </p:txBody>
      </p:sp>
    </p:spTree>
    <p:extLst>
      <p:ext uri="{BB962C8B-B14F-4D97-AF65-F5344CB8AC3E}">
        <p14:creationId xmlns:p14="http://schemas.microsoft.com/office/powerpoint/2010/main" val="4095565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DataWarehouse</a:t>
            </a:r>
            <a:endParaRPr lang="fr-FR" dirty="0"/>
          </a:p>
        </p:txBody>
      </p:sp>
      <p:sp>
        <p:nvSpPr>
          <p:cNvPr id="3" name="Espace réservé du contenu 2"/>
          <p:cNvSpPr>
            <a:spLocks noGrp="1"/>
          </p:cNvSpPr>
          <p:nvPr>
            <p:ph idx="1"/>
          </p:nvPr>
        </p:nvSpPr>
        <p:spPr/>
        <p:txBody>
          <a:bodyPr/>
          <a:lstStyle/>
          <a:p>
            <a:r>
              <a:rPr lang="fr-FR" dirty="0"/>
              <a:t>Définition de Kimball</a:t>
            </a:r>
          </a:p>
          <a:p>
            <a:r>
              <a:rPr lang="fr-FR" dirty="0"/>
              <a:t>L’ensemble des </a:t>
            </a:r>
            <a:r>
              <a:rPr lang="fr-FR" dirty="0" err="1"/>
              <a:t>DataMarts</a:t>
            </a:r>
            <a:r>
              <a:rPr lang="fr-FR" dirty="0"/>
              <a:t> de l’entreprise constitue le </a:t>
            </a:r>
            <a:r>
              <a:rPr lang="fr-FR" dirty="0" err="1"/>
              <a:t>DataWarehouse</a:t>
            </a:r>
            <a:r>
              <a:rPr lang="fr-FR" dirty="0"/>
              <a:t>.</a:t>
            </a:r>
          </a:p>
          <a:p>
            <a:r>
              <a:rPr lang="fr-FR" dirty="0"/>
              <a:t>Le </a:t>
            </a:r>
            <a:r>
              <a:rPr lang="fr-FR" dirty="0" err="1"/>
              <a:t>DataMart</a:t>
            </a:r>
            <a:r>
              <a:rPr lang="fr-FR" dirty="0"/>
              <a:t> est un sous-ensemble du </a:t>
            </a:r>
            <a:r>
              <a:rPr lang="fr-FR" dirty="0" err="1"/>
              <a:t>DataWarehouse</a:t>
            </a:r>
            <a:r>
              <a:rPr lang="fr-FR" dirty="0"/>
              <a:t>, constitué de tables au niveau détail et à des niveaux plus agrégés, permettant de restituer tout le spectre d’une activité métier</a:t>
            </a:r>
          </a:p>
        </p:txBody>
      </p:sp>
    </p:spTree>
    <p:extLst>
      <p:ext uri="{BB962C8B-B14F-4D97-AF65-F5344CB8AC3E}">
        <p14:creationId xmlns:p14="http://schemas.microsoft.com/office/powerpoint/2010/main" val="1708998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56380-B067-3907-4D5E-1CB4E6FA49CA}"/>
              </a:ext>
            </a:extLst>
          </p:cNvPr>
          <p:cNvSpPr>
            <a:spLocks noGrp="1"/>
          </p:cNvSpPr>
          <p:nvPr>
            <p:ph type="title"/>
          </p:nvPr>
        </p:nvSpPr>
        <p:spPr/>
        <p:txBody>
          <a:bodyPr/>
          <a:lstStyle/>
          <a:p>
            <a:r>
              <a:rPr lang="fr-FR" dirty="0"/>
              <a:t>MDM</a:t>
            </a:r>
          </a:p>
        </p:txBody>
      </p:sp>
      <p:sp>
        <p:nvSpPr>
          <p:cNvPr id="3" name="Espace réservé du contenu 2">
            <a:extLst>
              <a:ext uri="{FF2B5EF4-FFF2-40B4-BE49-F238E27FC236}">
                <a16:creationId xmlns:a16="http://schemas.microsoft.com/office/drawing/2014/main" id="{07F7AE48-BC9F-FB79-A5E6-88A37DC21F82}"/>
              </a:ext>
            </a:extLst>
          </p:cNvPr>
          <p:cNvSpPr>
            <a:spLocks noGrp="1"/>
          </p:cNvSpPr>
          <p:nvPr>
            <p:ph idx="1"/>
          </p:nvPr>
        </p:nvSpPr>
        <p:spPr/>
        <p:txBody>
          <a:bodyPr/>
          <a:lstStyle/>
          <a:p>
            <a:r>
              <a:rPr lang="fr-FR" dirty="0"/>
              <a:t>Master Data Management MDM</a:t>
            </a:r>
          </a:p>
          <a:p>
            <a:r>
              <a:rPr lang="fr-FR" dirty="0"/>
              <a:t>Le Master Data Management ou gestion des données de référence est l’ensemble des techniques et processus permettant d’assurer la qualité des données de référence au sein d’un seul et unique fichier maître</a:t>
            </a:r>
          </a:p>
        </p:txBody>
      </p:sp>
    </p:spTree>
    <p:extLst>
      <p:ext uri="{BB962C8B-B14F-4D97-AF65-F5344CB8AC3E}">
        <p14:creationId xmlns:p14="http://schemas.microsoft.com/office/powerpoint/2010/main" val="1094221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1484784"/>
            <a:ext cx="5415111" cy="406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918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Collecter les données</a:t>
            </a:r>
          </a:p>
        </p:txBody>
      </p:sp>
      <p:sp>
        <p:nvSpPr>
          <p:cNvPr id="3" name="Espace réservé du contenu 2"/>
          <p:cNvSpPr>
            <a:spLocks noGrp="1"/>
          </p:cNvSpPr>
          <p:nvPr>
            <p:ph idx="1"/>
          </p:nvPr>
        </p:nvSpPr>
        <p:spPr/>
        <p:txBody>
          <a:bodyPr/>
          <a:lstStyle/>
          <a:p>
            <a:r>
              <a:rPr lang="fr-FR" dirty="0"/>
              <a:t>Collecte des données</a:t>
            </a:r>
          </a:p>
          <a:p>
            <a:pPr lvl="1"/>
            <a:r>
              <a:rPr lang="fr-FR" dirty="0"/>
              <a:t>Fichiers</a:t>
            </a:r>
          </a:p>
          <a:p>
            <a:pPr lvl="1"/>
            <a:r>
              <a:rPr lang="fr-FR" dirty="0"/>
              <a:t>Scan</a:t>
            </a:r>
          </a:p>
          <a:p>
            <a:pPr lvl="1"/>
            <a:r>
              <a:rPr lang="fr-FR" dirty="0"/>
              <a:t>Web</a:t>
            </a:r>
          </a:p>
          <a:p>
            <a:pPr lvl="1"/>
            <a:r>
              <a:rPr lang="fr-FR" dirty="0"/>
              <a:t>Base de données</a:t>
            </a:r>
          </a:p>
          <a:p>
            <a:pPr lvl="1"/>
            <a:r>
              <a:rPr lang="fr-FR" dirty="0"/>
              <a:t>Office</a:t>
            </a:r>
          </a:p>
          <a:p>
            <a:pPr lvl="1"/>
            <a:r>
              <a:rPr lang="fr-FR" dirty="0"/>
              <a:t>Les images</a:t>
            </a:r>
          </a:p>
          <a:p>
            <a:pPr lvl="1"/>
            <a:r>
              <a:rPr lang="fr-FR" dirty="0" err="1"/>
              <a:t>IoT</a:t>
            </a:r>
            <a:endParaRPr lang="fr-FR" dirty="0"/>
          </a:p>
          <a:p>
            <a:r>
              <a:rPr lang="fr-FR" dirty="0"/>
              <a:t>Difficile</a:t>
            </a:r>
          </a:p>
          <a:p>
            <a:r>
              <a:rPr lang="fr-FR" dirty="0"/>
              <a:t>Stockage dans le </a:t>
            </a:r>
            <a:r>
              <a:rPr lang="fr-FR" dirty="0" err="1"/>
              <a:t>DataLake</a:t>
            </a:r>
            <a:endParaRPr lang="fr-FR" dirty="0"/>
          </a:p>
        </p:txBody>
      </p:sp>
    </p:spTree>
    <p:extLst>
      <p:ext uri="{BB962C8B-B14F-4D97-AF65-F5344CB8AC3E}">
        <p14:creationId xmlns:p14="http://schemas.microsoft.com/office/powerpoint/2010/main" val="2853311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Transformer le </a:t>
            </a:r>
            <a:r>
              <a:rPr lang="fr-FR" dirty="0" err="1"/>
              <a:t>DataLake</a:t>
            </a:r>
            <a:r>
              <a:rPr lang="fr-FR" dirty="0"/>
              <a:t> en </a:t>
            </a:r>
            <a:r>
              <a:rPr lang="fr-FR" dirty="0" err="1"/>
              <a:t>DataMart</a:t>
            </a:r>
            <a:endParaRPr lang="fr-FR" dirty="0"/>
          </a:p>
        </p:txBody>
      </p:sp>
      <p:sp>
        <p:nvSpPr>
          <p:cNvPr id="3" name="Espace réservé du contenu 2"/>
          <p:cNvSpPr>
            <a:spLocks noGrp="1"/>
          </p:cNvSpPr>
          <p:nvPr>
            <p:ph idx="1"/>
          </p:nvPr>
        </p:nvSpPr>
        <p:spPr/>
        <p:txBody>
          <a:bodyPr/>
          <a:lstStyle/>
          <a:p>
            <a:r>
              <a:rPr lang="fr-FR" dirty="0"/>
              <a:t>Utilisation de données structurées</a:t>
            </a:r>
          </a:p>
          <a:p>
            <a:r>
              <a:rPr lang="fr-FR" dirty="0"/>
              <a:t>Base de données relationnelles</a:t>
            </a:r>
          </a:p>
          <a:p>
            <a:r>
              <a:rPr lang="fr-FR" dirty="0"/>
              <a:t>Base de données </a:t>
            </a:r>
            <a:r>
              <a:rPr lang="fr-FR" dirty="0" err="1"/>
              <a:t>big</a:t>
            </a:r>
            <a:r>
              <a:rPr lang="fr-FR" dirty="0"/>
              <a:t> data</a:t>
            </a:r>
          </a:p>
          <a:p>
            <a:pPr lvl="1"/>
            <a:r>
              <a:rPr lang="fr-FR" dirty="0" err="1"/>
              <a:t>Hadoop</a:t>
            </a:r>
            <a:r>
              <a:rPr lang="fr-FR" dirty="0"/>
              <a:t> + </a:t>
            </a:r>
            <a:r>
              <a:rPr lang="fr-FR" dirty="0" err="1"/>
              <a:t>Stucturation</a:t>
            </a:r>
            <a:endParaRPr lang="fr-FR" dirty="0"/>
          </a:p>
          <a:p>
            <a:pPr lvl="1"/>
            <a:r>
              <a:rPr lang="fr-FR" dirty="0"/>
              <a:t>Base de types JSON : </a:t>
            </a:r>
            <a:r>
              <a:rPr lang="fr-FR" dirty="0" err="1"/>
              <a:t>MongoDB</a:t>
            </a:r>
            <a:endParaRPr lang="fr-FR" dirty="0"/>
          </a:p>
          <a:p>
            <a:r>
              <a:rPr lang="fr-FR" dirty="0"/>
              <a:t>Fichiers</a:t>
            </a:r>
          </a:p>
          <a:p>
            <a:pPr lvl="1"/>
            <a:r>
              <a:rPr lang="fr-FR" dirty="0"/>
              <a:t>CSV, JSON, XML</a:t>
            </a:r>
          </a:p>
        </p:txBody>
      </p:sp>
    </p:spTree>
    <p:extLst>
      <p:ext uri="{BB962C8B-B14F-4D97-AF65-F5344CB8AC3E}">
        <p14:creationId xmlns:p14="http://schemas.microsoft.com/office/powerpoint/2010/main" val="2663167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BC2C58-DAB9-B8A0-5C14-BE596F845F34}"/>
              </a:ext>
            </a:extLst>
          </p:cNvPr>
          <p:cNvSpPr>
            <a:spLocks noGrp="1"/>
          </p:cNvSpPr>
          <p:nvPr>
            <p:ph type="title"/>
          </p:nvPr>
        </p:nvSpPr>
        <p:spPr/>
        <p:txBody>
          <a:bodyPr/>
          <a:lstStyle/>
          <a:p>
            <a:r>
              <a:rPr lang="fr-FR" dirty="0"/>
              <a:t>Guidelines</a:t>
            </a:r>
          </a:p>
        </p:txBody>
      </p:sp>
      <p:sp>
        <p:nvSpPr>
          <p:cNvPr id="3" name="Espace réservé du contenu 2">
            <a:extLst>
              <a:ext uri="{FF2B5EF4-FFF2-40B4-BE49-F238E27FC236}">
                <a16:creationId xmlns:a16="http://schemas.microsoft.com/office/drawing/2014/main" id="{C5AD568E-19EA-85B1-492A-181E1BFAEC06}"/>
              </a:ext>
            </a:extLst>
          </p:cNvPr>
          <p:cNvSpPr>
            <a:spLocks noGrp="1"/>
          </p:cNvSpPr>
          <p:nvPr>
            <p:ph idx="1"/>
          </p:nvPr>
        </p:nvSpPr>
        <p:spPr/>
        <p:txBody>
          <a:bodyPr/>
          <a:lstStyle/>
          <a:p>
            <a:r>
              <a:rPr lang="fr-FR" dirty="0"/>
              <a:t>Les règles directrices assurent la conformité du système avec les règles générales, les standards, l’horizon d’application et la stratégie définie autour du système</a:t>
            </a:r>
          </a:p>
          <a:p>
            <a:r>
              <a:rPr lang="fr-FR" dirty="0"/>
              <a:t>Exemples guidelines</a:t>
            </a:r>
          </a:p>
          <a:p>
            <a:pPr lvl="1"/>
            <a:r>
              <a:rPr lang="fr-FR" dirty="0"/>
              <a:t>le système ne peut stocker que des données financières, les données manipulées appartiennent uniquement au département Finance</a:t>
            </a:r>
          </a:p>
          <a:p>
            <a:pPr lvl="1"/>
            <a:r>
              <a:rPr lang="fr-FR" dirty="0"/>
              <a:t>Pour chaque donnée référentielle, un propriétaire doit être défini, etc. </a:t>
            </a:r>
          </a:p>
        </p:txBody>
      </p:sp>
    </p:spTree>
    <p:extLst>
      <p:ext uri="{BB962C8B-B14F-4D97-AF65-F5344CB8AC3E}">
        <p14:creationId xmlns:p14="http://schemas.microsoft.com/office/powerpoint/2010/main" val="2582216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474DCD-ADEB-5BCB-156A-37C6CAACAFE1}"/>
              </a:ext>
            </a:extLst>
          </p:cNvPr>
          <p:cNvSpPr>
            <a:spLocks noGrp="1"/>
          </p:cNvSpPr>
          <p:nvPr>
            <p:ph type="title"/>
          </p:nvPr>
        </p:nvSpPr>
        <p:spPr/>
        <p:txBody>
          <a:bodyPr/>
          <a:lstStyle/>
          <a:p>
            <a:r>
              <a:rPr lang="fr-FR" dirty="0"/>
              <a:t>Data </a:t>
            </a:r>
            <a:r>
              <a:rPr lang="fr-FR" dirty="0" err="1"/>
              <a:t>Cleansing</a:t>
            </a:r>
            <a:endParaRPr lang="fr-FR" dirty="0"/>
          </a:p>
        </p:txBody>
      </p:sp>
      <p:sp>
        <p:nvSpPr>
          <p:cNvPr id="3" name="Espace réservé du contenu 2">
            <a:extLst>
              <a:ext uri="{FF2B5EF4-FFF2-40B4-BE49-F238E27FC236}">
                <a16:creationId xmlns:a16="http://schemas.microsoft.com/office/drawing/2014/main" id="{4D2A9D19-BC45-5760-8E71-EEB59EF6D67F}"/>
              </a:ext>
            </a:extLst>
          </p:cNvPr>
          <p:cNvSpPr>
            <a:spLocks noGrp="1"/>
          </p:cNvSpPr>
          <p:nvPr>
            <p:ph idx="1"/>
          </p:nvPr>
        </p:nvSpPr>
        <p:spPr/>
        <p:txBody>
          <a:bodyPr/>
          <a:lstStyle/>
          <a:p>
            <a:r>
              <a:rPr lang="fr-FR" dirty="0"/>
              <a:t>Parmi les techniques faisant partie du Master Data Management, on compte le nettoyage des données (data </a:t>
            </a:r>
            <a:r>
              <a:rPr lang="fr-FR" dirty="0" err="1"/>
              <a:t>cleansing</a:t>
            </a:r>
            <a:r>
              <a:rPr lang="fr-FR" dirty="0"/>
              <a:t>), la mise en cohérence, l’élimination des doublons, la consolidation, la mise à jour, et l’établissement des descriptifs des données.</a:t>
            </a:r>
          </a:p>
        </p:txBody>
      </p:sp>
    </p:spTree>
    <p:extLst>
      <p:ext uri="{BB962C8B-B14F-4D97-AF65-F5344CB8AC3E}">
        <p14:creationId xmlns:p14="http://schemas.microsoft.com/office/powerpoint/2010/main" val="259295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4499D5-4FB6-EA8E-815A-E655E3710C49}"/>
              </a:ext>
            </a:extLst>
          </p:cNvPr>
          <p:cNvSpPr>
            <a:spLocks noGrp="1"/>
          </p:cNvSpPr>
          <p:nvPr>
            <p:ph type="title"/>
          </p:nvPr>
        </p:nvSpPr>
        <p:spPr/>
        <p:txBody>
          <a:bodyPr/>
          <a:lstStyle/>
          <a:p>
            <a:r>
              <a:rPr lang="fr-FR" dirty="0"/>
              <a:t>Fonctionnement</a:t>
            </a:r>
          </a:p>
        </p:txBody>
      </p:sp>
      <p:sp>
        <p:nvSpPr>
          <p:cNvPr id="3" name="Espace réservé du contenu 2">
            <a:extLst>
              <a:ext uri="{FF2B5EF4-FFF2-40B4-BE49-F238E27FC236}">
                <a16:creationId xmlns:a16="http://schemas.microsoft.com/office/drawing/2014/main" id="{C3F6C174-F60B-5FAD-0065-DA35B06A3F56}"/>
              </a:ext>
            </a:extLst>
          </p:cNvPr>
          <p:cNvSpPr>
            <a:spLocks noGrp="1"/>
          </p:cNvSpPr>
          <p:nvPr>
            <p:ph idx="1"/>
          </p:nvPr>
        </p:nvSpPr>
        <p:spPr>
          <a:xfrm>
            <a:off x="403334" y="1082278"/>
            <a:ext cx="8766051" cy="5040560"/>
          </a:xfrm>
        </p:spPr>
        <p:txBody>
          <a:bodyPr/>
          <a:lstStyle/>
          <a:p>
            <a:r>
              <a:rPr lang="fr-FR" dirty="0"/>
              <a:t>Comment fonctionne le MDM ?</a:t>
            </a:r>
          </a:p>
          <a:p>
            <a:pPr lvl="1"/>
            <a:r>
              <a:rPr lang="fr-FR" dirty="0"/>
              <a:t>Parmi les différents outils de gestion des données et des processus de l’entreprise, on compte les ERP (Entreprise Ressource Planning), les CRM (Customer Relation Management), les PLM (Product </a:t>
            </a:r>
            <a:r>
              <a:rPr lang="fr-FR" dirty="0" err="1"/>
              <a:t>Lifecycle</a:t>
            </a:r>
            <a:r>
              <a:rPr lang="fr-FR" dirty="0"/>
              <a:t> Management) et les WMS (Warehouse Management System).</a:t>
            </a:r>
          </a:p>
        </p:txBody>
      </p:sp>
      <p:pic>
        <p:nvPicPr>
          <p:cNvPr id="1026" name="Picture 2" descr="master data management fonctionnement">
            <a:extLst>
              <a:ext uri="{FF2B5EF4-FFF2-40B4-BE49-F238E27FC236}">
                <a16:creationId xmlns:a16="http://schemas.microsoft.com/office/drawing/2014/main" id="{734A7DE1-19D5-97D8-F6B8-733FFBB59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4077072"/>
            <a:ext cx="571500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54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2890D8-BC9B-2B64-0E17-08699148F41C}"/>
              </a:ext>
            </a:extLst>
          </p:cNvPr>
          <p:cNvSpPr>
            <a:spLocks noGrp="1"/>
          </p:cNvSpPr>
          <p:nvPr>
            <p:ph type="title"/>
          </p:nvPr>
        </p:nvSpPr>
        <p:spPr/>
        <p:txBody>
          <a:bodyPr/>
          <a:lstStyle/>
          <a:p>
            <a:r>
              <a:rPr lang="fr-FR" dirty="0"/>
              <a:t>Défis</a:t>
            </a:r>
          </a:p>
        </p:txBody>
      </p:sp>
      <p:sp>
        <p:nvSpPr>
          <p:cNvPr id="3" name="Espace réservé du contenu 2">
            <a:extLst>
              <a:ext uri="{FF2B5EF4-FFF2-40B4-BE49-F238E27FC236}">
                <a16:creationId xmlns:a16="http://schemas.microsoft.com/office/drawing/2014/main" id="{F565FCAB-D337-0977-1A5B-64607C2CB7EF}"/>
              </a:ext>
            </a:extLst>
          </p:cNvPr>
          <p:cNvSpPr>
            <a:spLocks noGrp="1"/>
          </p:cNvSpPr>
          <p:nvPr>
            <p:ph idx="1"/>
          </p:nvPr>
        </p:nvSpPr>
        <p:spPr/>
        <p:txBody>
          <a:bodyPr/>
          <a:lstStyle/>
          <a:p>
            <a:r>
              <a:rPr lang="fr-FR" dirty="0"/>
              <a:t>Complexité</a:t>
            </a:r>
          </a:p>
          <a:p>
            <a:pPr lvl="1"/>
            <a:r>
              <a:rPr lang="fr-FR" dirty="0"/>
              <a:t>Les organisations rencontrent généralement des difficultés liées à la qualité des données de base</a:t>
            </a:r>
          </a:p>
          <a:p>
            <a:r>
              <a:rPr lang="fr-FR" dirty="0"/>
              <a:t>Chevauchement</a:t>
            </a:r>
          </a:p>
          <a:p>
            <a:pPr lvl="1"/>
            <a:r>
              <a:rPr lang="fr-FR" dirty="0"/>
              <a:t>Par exemple dans le cas de grandes entreprises qui stockent les informations clients dans plusieurs systèmes.</a:t>
            </a:r>
          </a:p>
          <a:p>
            <a:r>
              <a:rPr lang="fr-FR" dirty="0"/>
              <a:t>Modélisation</a:t>
            </a:r>
          </a:p>
          <a:p>
            <a:pPr lvl="1"/>
            <a:r>
              <a:rPr lang="fr-FR" dirty="0"/>
              <a:t>Les organisations n’ont généralement pas de modèle de data management qui définisse les maîtres primaires, secondaires et les esclaves des données principales</a:t>
            </a:r>
          </a:p>
        </p:txBody>
      </p:sp>
    </p:spTree>
    <p:extLst>
      <p:ext uri="{BB962C8B-B14F-4D97-AF65-F5344CB8AC3E}">
        <p14:creationId xmlns:p14="http://schemas.microsoft.com/office/powerpoint/2010/main" val="2054417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2890D8-BC9B-2B64-0E17-08699148F41C}"/>
              </a:ext>
            </a:extLst>
          </p:cNvPr>
          <p:cNvSpPr>
            <a:spLocks noGrp="1"/>
          </p:cNvSpPr>
          <p:nvPr>
            <p:ph type="title"/>
          </p:nvPr>
        </p:nvSpPr>
        <p:spPr/>
        <p:txBody>
          <a:bodyPr/>
          <a:lstStyle/>
          <a:p>
            <a:r>
              <a:rPr lang="fr-FR" dirty="0"/>
              <a:t>Défis</a:t>
            </a:r>
          </a:p>
        </p:txBody>
      </p:sp>
      <p:sp>
        <p:nvSpPr>
          <p:cNvPr id="3" name="Espace réservé du contenu 2">
            <a:extLst>
              <a:ext uri="{FF2B5EF4-FFF2-40B4-BE49-F238E27FC236}">
                <a16:creationId xmlns:a16="http://schemas.microsoft.com/office/drawing/2014/main" id="{F565FCAB-D337-0977-1A5B-64607C2CB7EF}"/>
              </a:ext>
            </a:extLst>
          </p:cNvPr>
          <p:cNvSpPr>
            <a:spLocks noGrp="1"/>
          </p:cNvSpPr>
          <p:nvPr>
            <p:ph idx="1"/>
          </p:nvPr>
        </p:nvSpPr>
        <p:spPr/>
        <p:txBody>
          <a:bodyPr/>
          <a:lstStyle/>
          <a:p>
            <a:r>
              <a:rPr lang="fr-FR" dirty="0"/>
              <a:t>Normes</a:t>
            </a:r>
          </a:p>
          <a:p>
            <a:pPr lvl="1"/>
            <a:r>
              <a:rPr lang="fr-FR" dirty="0"/>
              <a:t>Il est souvent difficile de parvenir à un accord commun sur les valeurs de domaine stockées dans un certain nombre de systèmes</a:t>
            </a:r>
          </a:p>
          <a:p>
            <a:r>
              <a:rPr lang="fr-FR"/>
              <a:t>Gouvernance</a:t>
            </a:r>
            <a:endParaRPr lang="fr-FR" dirty="0"/>
          </a:p>
          <a:p>
            <a:pPr lvl="1"/>
            <a:r>
              <a:rPr lang="fr-FR" dirty="0"/>
              <a:t>Une mauvaise gouvernance de l’information (gestion, propriété, politiques) autour des données de référence entraîne une complexité au sein de l’organisation.</a:t>
            </a:r>
          </a:p>
        </p:txBody>
      </p:sp>
    </p:spTree>
    <p:extLst>
      <p:ext uri="{BB962C8B-B14F-4D97-AF65-F5344CB8AC3E}">
        <p14:creationId xmlns:p14="http://schemas.microsoft.com/office/powerpoint/2010/main" val="3170439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54B714-8BBC-F3C4-9F29-22CB6A6E630A}"/>
              </a:ext>
            </a:extLst>
          </p:cNvPr>
          <p:cNvSpPr>
            <a:spLocks noGrp="1"/>
          </p:cNvSpPr>
          <p:nvPr>
            <p:ph type="title"/>
          </p:nvPr>
        </p:nvSpPr>
        <p:spPr/>
        <p:txBody>
          <a:bodyPr/>
          <a:lstStyle/>
          <a:p>
            <a:r>
              <a:rPr lang="fr-FR" dirty="0"/>
              <a:t>Les principaux domaines d’application</a:t>
            </a:r>
          </a:p>
        </p:txBody>
      </p:sp>
      <p:sp>
        <p:nvSpPr>
          <p:cNvPr id="3" name="Espace réservé du contenu 2">
            <a:extLst>
              <a:ext uri="{FF2B5EF4-FFF2-40B4-BE49-F238E27FC236}">
                <a16:creationId xmlns:a16="http://schemas.microsoft.com/office/drawing/2014/main" id="{202C242F-9AEE-9ECE-FB19-1C4ECA6C5933}"/>
              </a:ext>
            </a:extLst>
          </p:cNvPr>
          <p:cNvSpPr>
            <a:spLocks noGrp="1"/>
          </p:cNvSpPr>
          <p:nvPr>
            <p:ph idx="1"/>
          </p:nvPr>
        </p:nvSpPr>
        <p:spPr/>
        <p:txBody>
          <a:bodyPr/>
          <a:lstStyle/>
          <a:p>
            <a:r>
              <a:rPr lang="fr-FR" dirty="0"/>
              <a:t>Produit</a:t>
            </a:r>
          </a:p>
          <a:p>
            <a:pPr lvl="1"/>
            <a:r>
              <a:rPr lang="fr-FR" dirty="0"/>
              <a:t>PIM</a:t>
            </a:r>
          </a:p>
          <a:p>
            <a:r>
              <a:rPr lang="fr-FR" dirty="0"/>
              <a:t>Tiers</a:t>
            </a:r>
          </a:p>
          <a:p>
            <a:pPr lvl="1"/>
            <a:r>
              <a:rPr lang="fr-FR" dirty="0"/>
              <a:t>Clients</a:t>
            </a:r>
          </a:p>
          <a:p>
            <a:pPr lvl="1"/>
            <a:r>
              <a:rPr lang="fr-FR" dirty="0"/>
              <a:t>Fournisseurs</a:t>
            </a:r>
          </a:p>
          <a:p>
            <a:pPr lvl="1"/>
            <a:r>
              <a:rPr lang="fr-FR" dirty="0"/>
              <a:t>…</a:t>
            </a:r>
          </a:p>
          <a:p>
            <a:r>
              <a:rPr lang="fr-FR" dirty="0"/>
              <a:t>Finance</a:t>
            </a:r>
          </a:p>
          <a:p>
            <a:pPr lvl="1"/>
            <a:r>
              <a:rPr lang="fr-FR" dirty="0"/>
              <a:t>Compta</a:t>
            </a:r>
          </a:p>
          <a:p>
            <a:pPr lvl="1"/>
            <a:r>
              <a:rPr lang="fr-FR" dirty="0"/>
              <a:t>Paye</a:t>
            </a:r>
          </a:p>
          <a:p>
            <a:pPr lvl="1"/>
            <a:r>
              <a:rPr lang="fr-FR"/>
              <a:t>Gestion</a:t>
            </a:r>
            <a:endParaRPr lang="fr-FR" dirty="0"/>
          </a:p>
        </p:txBody>
      </p:sp>
    </p:spTree>
    <p:extLst>
      <p:ext uri="{BB962C8B-B14F-4D97-AF65-F5344CB8AC3E}">
        <p14:creationId xmlns:p14="http://schemas.microsoft.com/office/powerpoint/2010/main" val="893199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CFDE42-345C-BEFA-267E-A868088126D3}"/>
              </a:ext>
            </a:extLst>
          </p:cNvPr>
          <p:cNvSpPr>
            <a:spLocks noGrp="1"/>
          </p:cNvSpPr>
          <p:nvPr>
            <p:ph type="title"/>
          </p:nvPr>
        </p:nvSpPr>
        <p:spPr/>
        <p:txBody>
          <a:bodyPr/>
          <a:lstStyle/>
          <a:p>
            <a:r>
              <a:rPr lang="fr-FR" dirty="0"/>
              <a:t>Exemples de nouveaux enjeux</a:t>
            </a:r>
          </a:p>
        </p:txBody>
      </p:sp>
      <p:sp>
        <p:nvSpPr>
          <p:cNvPr id="3" name="Espace réservé du contenu 2">
            <a:extLst>
              <a:ext uri="{FF2B5EF4-FFF2-40B4-BE49-F238E27FC236}">
                <a16:creationId xmlns:a16="http://schemas.microsoft.com/office/drawing/2014/main" id="{8BF1B86C-C799-7A64-8235-52D4A5F0234A}"/>
              </a:ext>
            </a:extLst>
          </p:cNvPr>
          <p:cNvSpPr>
            <a:spLocks noGrp="1"/>
          </p:cNvSpPr>
          <p:nvPr>
            <p:ph idx="1"/>
          </p:nvPr>
        </p:nvSpPr>
        <p:spPr/>
        <p:txBody>
          <a:bodyPr/>
          <a:lstStyle/>
          <a:p>
            <a:r>
              <a:rPr lang="fr-FR" dirty="0"/>
              <a:t>A vous ?</a:t>
            </a:r>
          </a:p>
        </p:txBody>
      </p:sp>
    </p:spTree>
    <p:extLst>
      <p:ext uri="{BB962C8B-B14F-4D97-AF65-F5344CB8AC3E}">
        <p14:creationId xmlns:p14="http://schemas.microsoft.com/office/powerpoint/2010/main" val="2431744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Wikipedia</a:t>
            </a:r>
            <a:endParaRPr lang="fr-FR" dirty="0"/>
          </a:p>
        </p:txBody>
      </p:sp>
      <p:sp>
        <p:nvSpPr>
          <p:cNvPr id="3" name="Espace réservé du contenu 2"/>
          <p:cNvSpPr>
            <a:spLocks noGrp="1"/>
          </p:cNvSpPr>
          <p:nvPr>
            <p:ph idx="1"/>
          </p:nvPr>
        </p:nvSpPr>
        <p:spPr/>
        <p:txBody>
          <a:bodyPr/>
          <a:lstStyle/>
          <a:p>
            <a:r>
              <a:rPr lang="fr-FR" dirty="0"/>
              <a:t>Le MDM est une branche des technologies de l'information qui définit un ensemble de concepts et de processus visant à définir, stocker, maintenir, distribuer et imposer une vue complète, fiable et à jour des données référentielles au sein d’un système d’information, indépendamment des canaux de communications, du secteur d'activité ou des subdivisions métiers ou géographiques.</a:t>
            </a:r>
          </a:p>
        </p:txBody>
      </p:sp>
    </p:spTree>
    <p:extLst>
      <p:ext uri="{BB962C8B-B14F-4D97-AF65-F5344CB8AC3E}">
        <p14:creationId xmlns:p14="http://schemas.microsoft.com/office/powerpoint/2010/main" val="1773936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D62C1A-E02A-5C13-EE92-0C4FC3FA6802}"/>
              </a:ext>
            </a:extLst>
          </p:cNvPr>
          <p:cNvSpPr>
            <a:spLocks noGrp="1"/>
          </p:cNvSpPr>
          <p:nvPr>
            <p:ph type="title"/>
          </p:nvPr>
        </p:nvSpPr>
        <p:spPr/>
        <p:txBody>
          <a:bodyPr/>
          <a:lstStyle/>
          <a:p>
            <a:r>
              <a:rPr lang="fr-FR" dirty="0"/>
              <a:t>Le </a:t>
            </a:r>
            <a:r>
              <a:rPr lang="fr-FR" dirty="0" err="1"/>
              <a:t>reporting</a:t>
            </a:r>
            <a:r>
              <a:rPr lang="fr-FR" dirty="0"/>
              <a:t> d’organisation</a:t>
            </a:r>
          </a:p>
        </p:txBody>
      </p:sp>
      <p:sp>
        <p:nvSpPr>
          <p:cNvPr id="3" name="Espace réservé du contenu 2">
            <a:extLst>
              <a:ext uri="{FF2B5EF4-FFF2-40B4-BE49-F238E27FC236}">
                <a16:creationId xmlns:a16="http://schemas.microsoft.com/office/drawing/2014/main" id="{D5995F87-1B4C-2138-FC01-35364DB04020}"/>
              </a:ext>
            </a:extLst>
          </p:cNvPr>
          <p:cNvSpPr>
            <a:spLocks noGrp="1"/>
          </p:cNvSpPr>
          <p:nvPr>
            <p:ph idx="1"/>
          </p:nvPr>
        </p:nvSpPr>
        <p:spPr/>
        <p:txBody>
          <a:bodyPr/>
          <a:lstStyle/>
          <a:p>
            <a:r>
              <a:rPr lang="fr-FR" dirty="0"/>
              <a:t>Dans toutes entreprises ou organisations, les équipes de direction ont besoin d’informations concrètes et chiffrées pour définir ou évaluer une stratégie</a:t>
            </a:r>
          </a:p>
          <a:p>
            <a:pPr lvl="1"/>
            <a:r>
              <a:rPr lang="fr-FR" dirty="0"/>
              <a:t>En effet, elles ont besoin que leur équipe mette régulièrement à leur disposition d’un grand nombre de personnes des rapports de suivi et de pilotage de l’organisation, dont les chiffres sont :</a:t>
            </a:r>
          </a:p>
          <a:p>
            <a:pPr lvl="1"/>
            <a:r>
              <a:rPr lang="fr-FR" dirty="0"/>
              <a:t>vérifiés et validés,</a:t>
            </a:r>
          </a:p>
          <a:p>
            <a:pPr lvl="1"/>
            <a:r>
              <a:rPr lang="fr-FR" dirty="0"/>
              <a:t>reproductibles dans le temps (une même analyse produite à des périodes différentes doit présenter les mêmes résultats)</a:t>
            </a:r>
          </a:p>
          <a:p>
            <a:endParaRPr lang="fr-FR" dirty="0"/>
          </a:p>
          <a:p>
            <a:r>
              <a:rPr lang="fr-FR" dirty="0"/>
              <a:t>auditables (le cheminement pour générer le résultat est connu et documenté).</a:t>
            </a:r>
          </a:p>
        </p:txBody>
      </p:sp>
    </p:spTree>
    <p:extLst>
      <p:ext uri="{BB962C8B-B14F-4D97-AF65-F5344CB8AC3E}">
        <p14:creationId xmlns:p14="http://schemas.microsoft.com/office/powerpoint/2010/main" val="1602971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F9A51-D33C-C8C7-DA68-CDD2FE2FAFA8}"/>
              </a:ext>
            </a:extLst>
          </p:cNvPr>
          <p:cNvSpPr>
            <a:spLocks noGrp="1"/>
          </p:cNvSpPr>
          <p:nvPr>
            <p:ph type="title"/>
          </p:nvPr>
        </p:nvSpPr>
        <p:spPr/>
        <p:txBody>
          <a:bodyPr/>
          <a:lstStyle/>
          <a:p>
            <a:r>
              <a:rPr lang="fr-FR" dirty="0"/>
              <a:t>L’analyse en temps réel</a:t>
            </a:r>
          </a:p>
        </p:txBody>
      </p:sp>
      <p:sp>
        <p:nvSpPr>
          <p:cNvPr id="3" name="Espace réservé du contenu 2">
            <a:extLst>
              <a:ext uri="{FF2B5EF4-FFF2-40B4-BE49-F238E27FC236}">
                <a16:creationId xmlns:a16="http://schemas.microsoft.com/office/drawing/2014/main" id="{FF1A4DE9-1CA5-AC50-7669-4AB2A4DBA64B}"/>
              </a:ext>
            </a:extLst>
          </p:cNvPr>
          <p:cNvSpPr>
            <a:spLocks noGrp="1"/>
          </p:cNvSpPr>
          <p:nvPr>
            <p:ph idx="1"/>
          </p:nvPr>
        </p:nvSpPr>
        <p:spPr/>
        <p:txBody>
          <a:bodyPr/>
          <a:lstStyle/>
          <a:p>
            <a:r>
              <a:rPr lang="fr-FR" dirty="0"/>
              <a:t>Il consiste à mener des analyses en temps réel (ou micro-batch à fréquence déterminée) sur les données mises à disposition par les objets connectés notamment, pour superviser les comportements et anticiper des comportements à venir.</a:t>
            </a:r>
          </a:p>
        </p:txBody>
      </p:sp>
    </p:spTree>
    <p:extLst>
      <p:ext uri="{BB962C8B-B14F-4D97-AF65-F5344CB8AC3E}">
        <p14:creationId xmlns:p14="http://schemas.microsoft.com/office/powerpoint/2010/main" val="2158677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DCB10B-B0A1-8C0C-8851-0CFCE9184A92}"/>
              </a:ext>
            </a:extLst>
          </p:cNvPr>
          <p:cNvSpPr>
            <a:spLocks noGrp="1"/>
          </p:cNvSpPr>
          <p:nvPr>
            <p:ph type="title"/>
          </p:nvPr>
        </p:nvSpPr>
        <p:spPr/>
        <p:txBody>
          <a:bodyPr/>
          <a:lstStyle/>
          <a:p>
            <a:r>
              <a:rPr lang="fr-FR" dirty="0"/>
              <a:t>Data </a:t>
            </a:r>
            <a:r>
              <a:rPr lang="fr-FR" dirty="0" err="1"/>
              <a:t>discovery</a:t>
            </a:r>
            <a:endParaRPr lang="fr-FR" dirty="0"/>
          </a:p>
        </p:txBody>
      </p:sp>
      <p:sp>
        <p:nvSpPr>
          <p:cNvPr id="3" name="Espace réservé du contenu 2">
            <a:extLst>
              <a:ext uri="{FF2B5EF4-FFF2-40B4-BE49-F238E27FC236}">
                <a16:creationId xmlns:a16="http://schemas.microsoft.com/office/drawing/2014/main" id="{E832069F-3839-CBE8-7035-48D4104F3EAE}"/>
              </a:ext>
            </a:extLst>
          </p:cNvPr>
          <p:cNvSpPr>
            <a:spLocks noGrp="1"/>
          </p:cNvSpPr>
          <p:nvPr>
            <p:ph idx="1"/>
          </p:nvPr>
        </p:nvSpPr>
        <p:spPr/>
        <p:txBody>
          <a:bodyPr/>
          <a:lstStyle/>
          <a:p>
            <a:r>
              <a:rPr lang="fr-FR" dirty="0"/>
              <a:t>Un autre intérêt du Big Data est d'offrir plus d’autonomie à l’utilisateur dans la manipulation de ses données</a:t>
            </a:r>
          </a:p>
          <a:p>
            <a:r>
              <a:rPr lang="fr-FR" dirty="0"/>
              <a:t>Vous entendrez parler de solutions dites de Business Intelligence Agile (BI Agile)</a:t>
            </a:r>
          </a:p>
          <a:p>
            <a:r>
              <a:rPr lang="fr-FR" dirty="0"/>
              <a:t>Ou encore de Data Visualisation (que l’on appelle aussi </a:t>
            </a:r>
            <a:r>
              <a:rPr lang="fr-FR" dirty="0" err="1"/>
              <a:t>DataViz</a:t>
            </a:r>
            <a:r>
              <a:rPr lang="fr-FR" dirty="0"/>
              <a:t>).</a:t>
            </a:r>
          </a:p>
        </p:txBody>
      </p:sp>
    </p:spTree>
    <p:extLst>
      <p:ext uri="{BB962C8B-B14F-4D97-AF65-F5344CB8AC3E}">
        <p14:creationId xmlns:p14="http://schemas.microsoft.com/office/powerpoint/2010/main" val="2090137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AE6EDC-1B1E-95F9-1229-EA66A695FA17}"/>
              </a:ext>
            </a:extLst>
          </p:cNvPr>
          <p:cNvSpPr>
            <a:spLocks noGrp="1"/>
          </p:cNvSpPr>
          <p:nvPr>
            <p:ph type="title"/>
          </p:nvPr>
        </p:nvSpPr>
        <p:spPr/>
        <p:txBody>
          <a:bodyPr/>
          <a:lstStyle/>
          <a:p>
            <a:r>
              <a:rPr lang="fr-FR" dirty="0"/>
              <a:t>L’analyse prédictive</a:t>
            </a:r>
          </a:p>
        </p:txBody>
      </p:sp>
      <p:sp>
        <p:nvSpPr>
          <p:cNvPr id="3" name="Espace réservé du contenu 2">
            <a:extLst>
              <a:ext uri="{FF2B5EF4-FFF2-40B4-BE49-F238E27FC236}">
                <a16:creationId xmlns:a16="http://schemas.microsoft.com/office/drawing/2014/main" id="{8DF16047-3DF0-D71A-3C45-C6548877EB8A}"/>
              </a:ext>
            </a:extLst>
          </p:cNvPr>
          <p:cNvSpPr>
            <a:spLocks noGrp="1"/>
          </p:cNvSpPr>
          <p:nvPr>
            <p:ph idx="1"/>
          </p:nvPr>
        </p:nvSpPr>
        <p:spPr/>
        <p:txBody>
          <a:bodyPr/>
          <a:lstStyle/>
          <a:p>
            <a:r>
              <a:rPr lang="fr-FR" dirty="0"/>
              <a:t>Mise en œuvre des algorithmes statistiques et prédictifs.</a:t>
            </a:r>
          </a:p>
          <a:p>
            <a:pPr lvl="1"/>
            <a:r>
              <a:rPr lang="fr-FR" dirty="0"/>
              <a:t>L’objectif est ici d’identifier des corrélations et des schémas reproductibles que l’on n’aurait pas détectés naturellement et qui permettent d’établir des projections réalistes sur les situations à venir.</a:t>
            </a:r>
          </a:p>
          <a:p>
            <a:pPr lvl="1"/>
            <a:r>
              <a:rPr lang="fr-FR" dirty="0"/>
              <a:t>Par exemple, dans le domaine financier, chaque portefeuille contient en son sein un ensemble de clients à risque qui ne remplissent pas leurs obligations à temps</a:t>
            </a:r>
            <a:r>
              <a:rPr lang="fr-FR"/>
              <a:t>. </a:t>
            </a:r>
            <a:endParaRPr lang="fr-FR" dirty="0"/>
          </a:p>
        </p:txBody>
      </p:sp>
    </p:spTree>
    <p:extLst>
      <p:ext uri="{BB962C8B-B14F-4D97-AF65-F5344CB8AC3E}">
        <p14:creationId xmlns:p14="http://schemas.microsoft.com/office/powerpoint/2010/main" val="2639200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3468A8-6987-0D42-3FBB-9EA4B2C27510}"/>
              </a:ext>
            </a:extLst>
          </p:cNvPr>
          <p:cNvSpPr>
            <a:spLocks noGrp="1"/>
          </p:cNvSpPr>
          <p:nvPr>
            <p:ph type="title"/>
          </p:nvPr>
        </p:nvSpPr>
        <p:spPr/>
        <p:txBody>
          <a:bodyPr/>
          <a:lstStyle/>
          <a:p>
            <a:r>
              <a:rPr lang="fr-FR" dirty="0"/>
              <a:t>Des nouveaux rôles</a:t>
            </a:r>
          </a:p>
        </p:txBody>
      </p:sp>
      <p:sp>
        <p:nvSpPr>
          <p:cNvPr id="3" name="Espace réservé du contenu 2">
            <a:extLst>
              <a:ext uri="{FF2B5EF4-FFF2-40B4-BE49-F238E27FC236}">
                <a16:creationId xmlns:a16="http://schemas.microsoft.com/office/drawing/2014/main" id="{41C249BB-E0FC-FCF8-BE1C-535017A39965}"/>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AC829D9-4C4A-1F1F-6753-87BAEB515FA8}"/>
              </a:ext>
            </a:extLst>
          </p:cNvPr>
          <p:cNvPicPr>
            <a:picLocks noChangeAspect="1"/>
          </p:cNvPicPr>
          <p:nvPr/>
        </p:nvPicPr>
        <p:blipFill>
          <a:blip r:embed="rId2"/>
          <a:stretch>
            <a:fillRect/>
          </a:stretch>
        </p:blipFill>
        <p:spPr>
          <a:xfrm>
            <a:off x="539552" y="1005154"/>
            <a:ext cx="8385761" cy="5040559"/>
          </a:xfrm>
          <a:prstGeom prst="rect">
            <a:avLst/>
          </a:prstGeom>
        </p:spPr>
      </p:pic>
    </p:spTree>
    <p:extLst>
      <p:ext uri="{BB962C8B-B14F-4D97-AF65-F5344CB8AC3E}">
        <p14:creationId xmlns:p14="http://schemas.microsoft.com/office/powerpoint/2010/main" val="520807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477F6-0DB0-021F-B18A-E125D08A5486}"/>
              </a:ext>
            </a:extLst>
          </p:cNvPr>
          <p:cNvSpPr>
            <a:spLocks noGrp="1"/>
          </p:cNvSpPr>
          <p:nvPr>
            <p:ph type="title"/>
          </p:nvPr>
        </p:nvSpPr>
        <p:spPr/>
        <p:txBody>
          <a:bodyPr/>
          <a:lstStyle/>
          <a:p>
            <a:r>
              <a:rPr lang="fr-FR" dirty="0"/>
              <a:t>Les différents rôles</a:t>
            </a:r>
          </a:p>
        </p:txBody>
      </p:sp>
      <p:pic>
        <p:nvPicPr>
          <p:cNvPr id="14" name="Image 13">
            <a:extLst>
              <a:ext uri="{FF2B5EF4-FFF2-40B4-BE49-F238E27FC236}">
                <a16:creationId xmlns:a16="http://schemas.microsoft.com/office/drawing/2014/main" id="{9B95728A-A643-22CF-6AB2-DD609A5EB838}"/>
              </a:ext>
            </a:extLst>
          </p:cNvPr>
          <p:cNvPicPr>
            <a:picLocks noChangeAspect="1"/>
          </p:cNvPicPr>
          <p:nvPr/>
        </p:nvPicPr>
        <p:blipFill>
          <a:blip r:embed="rId2"/>
          <a:stretch>
            <a:fillRect/>
          </a:stretch>
        </p:blipFill>
        <p:spPr>
          <a:xfrm>
            <a:off x="7099268" y="1706783"/>
            <a:ext cx="1249595" cy="2653169"/>
          </a:xfrm>
          <a:prstGeom prst="rect">
            <a:avLst/>
          </a:prstGeom>
        </p:spPr>
      </p:pic>
      <p:sp>
        <p:nvSpPr>
          <p:cNvPr id="16" name="Rectangle 15">
            <a:extLst>
              <a:ext uri="{FF2B5EF4-FFF2-40B4-BE49-F238E27FC236}">
                <a16:creationId xmlns:a16="http://schemas.microsoft.com/office/drawing/2014/main" id="{80BD5C3E-09E4-99DE-80CF-89C827DFC3B3}"/>
              </a:ext>
            </a:extLst>
          </p:cNvPr>
          <p:cNvSpPr/>
          <p:nvPr/>
        </p:nvSpPr>
        <p:spPr>
          <a:xfrm>
            <a:off x="1692472" y="4973772"/>
            <a:ext cx="1575587"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17" name="Groupe 16">
            <a:extLst>
              <a:ext uri="{FF2B5EF4-FFF2-40B4-BE49-F238E27FC236}">
                <a16:creationId xmlns:a16="http://schemas.microsoft.com/office/drawing/2014/main" id="{1E4263D7-4F75-8957-2626-FB803E1A2C95}"/>
              </a:ext>
            </a:extLst>
          </p:cNvPr>
          <p:cNvGrpSpPr/>
          <p:nvPr/>
        </p:nvGrpSpPr>
        <p:grpSpPr>
          <a:xfrm>
            <a:off x="2267744" y="1628800"/>
            <a:ext cx="5110766" cy="3095332"/>
            <a:chOff x="1290034" y="2954428"/>
            <a:chExt cx="5110766" cy="3095332"/>
          </a:xfrm>
        </p:grpSpPr>
        <p:grpSp>
          <p:nvGrpSpPr>
            <p:cNvPr id="18" name="Groupe 17">
              <a:extLst>
                <a:ext uri="{FF2B5EF4-FFF2-40B4-BE49-F238E27FC236}">
                  <a16:creationId xmlns:a16="http://schemas.microsoft.com/office/drawing/2014/main" id="{95EE6EE1-F0EF-B0BD-26BA-5FE27EC855D5}"/>
                </a:ext>
              </a:extLst>
            </p:cNvPr>
            <p:cNvGrpSpPr/>
            <p:nvPr/>
          </p:nvGrpSpPr>
          <p:grpSpPr>
            <a:xfrm>
              <a:off x="1639152" y="2954428"/>
              <a:ext cx="4761648" cy="3095332"/>
              <a:chOff x="1639152" y="2954428"/>
              <a:chExt cx="4761648" cy="3095332"/>
            </a:xfrm>
          </p:grpSpPr>
          <p:pic>
            <p:nvPicPr>
              <p:cNvPr id="20" name="Image 19">
                <a:extLst>
                  <a:ext uri="{FF2B5EF4-FFF2-40B4-BE49-F238E27FC236}">
                    <a16:creationId xmlns:a16="http://schemas.microsoft.com/office/drawing/2014/main" id="{C7A158ED-1649-01CC-F146-7F85BF7135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 r="-26120"/>
              <a:stretch/>
            </p:blipFill>
            <p:spPr>
              <a:xfrm>
                <a:off x="1639152" y="2954428"/>
                <a:ext cx="4761648" cy="2922223"/>
              </a:xfrm>
              <a:prstGeom prst="rect">
                <a:avLst/>
              </a:prstGeom>
            </p:spPr>
          </p:pic>
          <p:pic>
            <p:nvPicPr>
              <p:cNvPr id="21" name="Image 20">
                <a:extLst>
                  <a:ext uri="{FF2B5EF4-FFF2-40B4-BE49-F238E27FC236}">
                    <a16:creationId xmlns:a16="http://schemas.microsoft.com/office/drawing/2014/main" id="{1665A7E9-3A49-5932-C185-CAF64314E93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75260"/>
              <a:stretch/>
            </p:blipFill>
            <p:spPr>
              <a:xfrm>
                <a:off x="5413244" y="2959065"/>
                <a:ext cx="781934" cy="3090695"/>
              </a:xfrm>
              <a:prstGeom prst="rect">
                <a:avLst/>
              </a:prstGeom>
            </p:spPr>
          </p:pic>
        </p:grpSp>
        <p:sp>
          <p:nvSpPr>
            <p:cNvPr id="19" name="Rectangle 18">
              <a:extLst>
                <a:ext uri="{FF2B5EF4-FFF2-40B4-BE49-F238E27FC236}">
                  <a16:creationId xmlns:a16="http://schemas.microsoft.com/office/drawing/2014/main" id="{FA746FBE-D101-FB91-D524-A7E259FF090E}"/>
                </a:ext>
              </a:extLst>
            </p:cNvPr>
            <p:cNvSpPr/>
            <p:nvPr/>
          </p:nvSpPr>
          <p:spPr>
            <a:xfrm>
              <a:off x="1290034" y="3561999"/>
              <a:ext cx="456623" cy="388696"/>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22" name="Connecteur droit 21">
            <a:extLst>
              <a:ext uri="{FF2B5EF4-FFF2-40B4-BE49-F238E27FC236}">
                <a16:creationId xmlns:a16="http://schemas.microsoft.com/office/drawing/2014/main" id="{9E6596E5-0A32-C386-6989-EAB6A3DB3450}"/>
              </a:ext>
            </a:extLst>
          </p:cNvPr>
          <p:cNvCxnSpPr/>
          <p:nvPr/>
        </p:nvCxnSpPr>
        <p:spPr>
          <a:xfrm flipV="1">
            <a:off x="3488239" y="4564672"/>
            <a:ext cx="310020" cy="607537"/>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303BE453-D59C-91F9-86FE-DEDB7905457F}"/>
              </a:ext>
            </a:extLst>
          </p:cNvPr>
          <p:cNvCxnSpPr/>
          <p:nvPr/>
        </p:nvCxnSpPr>
        <p:spPr>
          <a:xfrm>
            <a:off x="3216621" y="517097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4" name="Image 23">
            <a:extLst>
              <a:ext uri="{FF2B5EF4-FFF2-40B4-BE49-F238E27FC236}">
                <a16:creationId xmlns:a16="http://schemas.microsoft.com/office/drawing/2014/main" id="{2D79C8C9-7885-38CD-197F-1E029EF705EC}"/>
              </a:ext>
            </a:extLst>
          </p:cNvPr>
          <p:cNvPicPr>
            <a:picLocks noChangeAspect="1"/>
          </p:cNvPicPr>
          <p:nvPr/>
        </p:nvPicPr>
        <p:blipFill rotWithShape="1">
          <a:blip r:embed="rId5"/>
          <a:srcRect l="20444"/>
          <a:stretch/>
        </p:blipFill>
        <p:spPr>
          <a:xfrm flipH="1">
            <a:off x="1469160" y="1952446"/>
            <a:ext cx="1039946" cy="2687065"/>
          </a:xfrm>
          <a:prstGeom prst="rect">
            <a:avLst/>
          </a:prstGeom>
        </p:spPr>
      </p:pic>
      <p:sp>
        <p:nvSpPr>
          <p:cNvPr id="25" name="Rectangle 24">
            <a:extLst>
              <a:ext uri="{FF2B5EF4-FFF2-40B4-BE49-F238E27FC236}">
                <a16:creationId xmlns:a16="http://schemas.microsoft.com/office/drawing/2014/main" id="{98F34CB6-7785-DBF3-F380-DC1E918A4A8F}"/>
              </a:ext>
            </a:extLst>
          </p:cNvPr>
          <p:cNvSpPr/>
          <p:nvPr/>
        </p:nvSpPr>
        <p:spPr>
          <a:xfrm>
            <a:off x="7038939" y="4893523"/>
            <a:ext cx="1575587"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Scientist</a:t>
            </a:r>
          </a:p>
        </p:txBody>
      </p:sp>
      <p:grpSp>
        <p:nvGrpSpPr>
          <p:cNvPr id="26" name="Groupe 25">
            <a:extLst>
              <a:ext uri="{FF2B5EF4-FFF2-40B4-BE49-F238E27FC236}">
                <a16:creationId xmlns:a16="http://schemas.microsoft.com/office/drawing/2014/main" id="{AEBFCBBC-B888-5EDF-C765-9009FCE6C4B7}"/>
              </a:ext>
            </a:extLst>
          </p:cNvPr>
          <p:cNvGrpSpPr/>
          <p:nvPr/>
        </p:nvGrpSpPr>
        <p:grpSpPr>
          <a:xfrm flipH="1">
            <a:off x="6689366" y="4784782"/>
            <a:ext cx="435250" cy="320665"/>
            <a:chOff x="6099805" y="6154395"/>
            <a:chExt cx="435250" cy="320665"/>
          </a:xfrm>
        </p:grpSpPr>
        <p:cxnSp>
          <p:nvCxnSpPr>
            <p:cNvPr id="27" name="Connecteur droit 26">
              <a:extLst>
                <a:ext uri="{FF2B5EF4-FFF2-40B4-BE49-F238E27FC236}">
                  <a16:creationId xmlns:a16="http://schemas.microsoft.com/office/drawing/2014/main" id="{971886B6-C406-D406-BB40-D6715C6C6735}"/>
                </a:ext>
              </a:extLst>
            </p:cNvPr>
            <p:cNvCxnSpPr/>
            <p:nvPr/>
          </p:nvCxnSpPr>
          <p:spPr>
            <a:xfrm flipV="1">
              <a:off x="6371423" y="6154395"/>
              <a:ext cx="163632" cy="32066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E526710C-12E6-C1AA-8F1C-AEFC78793148}"/>
                </a:ext>
              </a:extLst>
            </p:cNvPr>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351FB8C1-C4ED-1B45-371F-C68107966984}"/>
              </a:ext>
            </a:extLst>
          </p:cNvPr>
          <p:cNvSpPr/>
          <p:nvPr/>
        </p:nvSpPr>
        <p:spPr>
          <a:xfrm>
            <a:off x="3268059" y="4931105"/>
            <a:ext cx="2001315" cy="853952"/>
          </a:xfrm>
          <a:prstGeom prst="rect">
            <a:avLst/>
          </a:prstGeom>
        </p:spPr>
        <p:txBody>
          <a:bodyPr wrap="square">
            <a:spAutoFit/>
          </a:bodyPr>
          <a:lstStyle/>
          <a:p>
            <a:pPr lvl="0" algn="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Responsable DataLab</a:t>
            </a:r>
          </a:p>
        </p:txBody>
      </p:sp>
      <p:grpSp>
        <p:nvGrpSpPr>
          <p:cNvPr id="30" name="Groupe 29">
            <a:extLst>
              <a:ext uri="{FF2B5EF4-FFF2-40B4-BE49-F238E27FC236}">
                <a16:creationId xmlns:a16="http://schemas.microsoft.com/office/drawing/2014/main" id="{ED850B1E-C67F-03B5-DA5D-3643A9B2CDA6}"/>
              </a:ext>
            </a:extLst>
          </p:cNvPr>
          <p:cNvGrpSpPr/>
          <p:nvPr/>
        </p:nvGrpSpPr>
        <p:grpSpPr>
          <a:xfrm>
            <a:off x="5326079" y="4559722"/>
            <a:ext cx="536698" cy="519471"/>
            <a:chOff x="6099805" y="5955590"/>
            <a:chExt cx="536698" cy="519471"/>
          </a:xfrm>
        </p:grpSpPr>
        <p:cxnSp>
          <p:nvCxnSpPr>
            <p:cNvPr id="31" name="Connecteur droit 30">
              <a:extLst>
                <a:ext uri="{FF2B5EF4-FFF2-40B4-BE49-F238E27FC236}">
                  <a16:creationId xmlns:a16="http://schemas.microsoft.com/office/drawing/2014/main" id="{8226A1A5-944D-E3E7-B57D-1713F7F7D28C}"/>
                </a:ext>
              </a:extLst>
            </p:cNvPr>
            <p:cNvCxnSpPr/>
            <p:nvPr/>
          </p:nvCxnSpPr>
          <p:spPr>
            <a:xfrm flipV="1">
              <a:off x="6371423" y="5955590"/>
              <a:ext cx="265080" cy="5194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923A10B4-6327-21A2-B181-1A206D9424E6}"/>
                </a:ext>
              </a:extLst>
            </p:cNvPr>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D260FD96-60F3-D553-C430-7B6559323CCA}"/>
              </a:ext>
            </a:extLst>
          </p:cNvPr>
          <p:cNvSpPr/>
          <p:nvPr/>
        </p:nvSpPr>
        <p:spPr>
          <a:xfrm>
            <a:off x="323528" y="3837180"/>
            <a:ext cx="1230963" cy="458780"/>
          </a:xfrm>
          <a:prstGeom prst="rect">
            <a:avLst/>
          </a:prstGeom>
        </p:spPr>
        <p:txBody>
          <a:bodyPr wrap="square">
            <a:spAutoFit/>
          </a:bodyPr>
          <a:lstStyle/>
          <a:p>
            <a:pPr lvl="0" algn="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CDMO</a:t>
            </a:r>
          </a:p>
        </p:txBody>
      </p:sp>
      <p:grpSp>
        <p:nvGrpSpPr>
          <p:cNvPr id="34" name="Groupe 33">
            <a:extLst>
              <a:ext uri="{FF2B5EF4-FFF2-40B4-BE49-F238E27FC236}">
                <a16:creationId xmlns:a16="http://schemas.microsoft.com/office/drawing/2014/main" id="{D1055D3E-1451-66DC-322A-AD86A4B2E4EF}"/>
              </a:ext>
            </a:extLst>
          </p:cNvPr>
          <p:cNvGrpSpPr/>
          <p:nvPr/>
        </p:nvGrpSpPr>
        <p:grpSpPr>
          <a:xfrm>
            <a:off x="1562922" y="3890388"/>
            <a:ext cx="386861" cy="141494"/>
            <a:chOff x="6099805" y="6332333"/>
            <a:chExt cx="386861" cy="141494"/>
          </a:xfrm>
        </p:grpSpPr>
        <p:cxnSp>
          <p:nvCxnSpPr>
            <p:cNvPr id="35" name="Connecteur droit 34">
              <a:extLst>
                <a:ext uri="{FF2B5EF4-FFF2-40B4-BE49-F238E27FC236}">
                  <a16:creationId xmlns:a16="http://schemas.microsoft.com/office/drawing/2014/main" id="{B9426088-5B13-DD1E-E3CD-AEF6B1F0A163}"/>
                </a:ext>
              </a:extLst>
            </p:cNvPr>
            <p:cNvCxnSpPr/>
            <p:nvPr/>
          </p:nvCxnSpPr>
          <p:spPr>
            <a:xfrm flipV="1">
              <a:off x="6373804" y="6332333"/>
              <a:ext cx="112862" cy="14114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63E09026-EADC-BBCF-4EDD-442A85D6460D}"/>
                </a:ext>
              </a:extLst>
            </p:cNvPr>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e 36">
            <a:extLst>
              <a:ext uri="{FF2B5EF4-FFF2-40B4-BE49-F238E27FC236}">
                <a16:creationId xmlns:a16="http://schemas.microsoft.com/office/drawing/2014/main" id="{5EF97BBC-EA3E-9104-5235-F00E9C6CE2AE}"/>
              </a:ext>
            </a:extLst>
          </p:cNvPr>
          <p:cNvGrpSpPr/>
          <p:nvPr/>
        </p:nvGrpSpPr>
        <p:grpSpPr>
          <a:xfrm rot="10800000" flipH="1">
            <a:off x="2073856" y="1653118"/>
            <a:ext cx="790470" cy="409815"/>
            <a:chOff x="6099805" y="6065245"/>
            <a:chExt cx="790470" cy="409815"/>
          </a:xfrm>
        </p:grpSpPr>
        <p:cxnSp>
          <p:nvCxnSpPr>
            <p:cNvPr id="38" name="Connecteur droit 37">
              <a:extLst>
                <a:ext uri="{FF2B5EF4-FFF2-40B4-BE49-F238E27FC236}">
                  <a16:creationId xmlns:a16="http://schemas.microsoft.com/office/drawing/2014/main" id="{239B41D8-6247-E811-7A27-D6D31208C1FF}"/>
                </a:ext>
              </a:extLst>
            </p:cNvPr>
            <p:cNvCxnSpPr/>
            <p:nvPr/>
          </p:nvCxnSpPr>
          <p:spPr>
            <a:xfrm rot="10800000" flipH="1">
              <a:off x="6371423" y="6065245"/>
              <a:ext cx="518852" cy="40981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61F7ED55-A093-D012-8768-D6617CBEC8FD}"/>
                </a:ext>
              </a:extLst>
            </p:cNvPr>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32E34385-81E2-6438-AF9A-8EA020BF589D}"/>
              </a:ext>
            </a:extLst>
          </p:cNvPr>
          <p:cNvSpPr/>
          <p:nvPr/>
        </p:nvSpPr>
        <p:spPr>
          <a:xfrm>
            <a:off x="561863" y="1442768"/>
            <a:ext cx="1575587"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grpSp>
        <p:nvGrpSpPr>
          <p:cNvPr id="41" name="Groupe 40">
            <a:extLst>
              <a:ext uri="{FF2B5EF4-FFF2-40B4-BE49-F238E27FC236}">
                <a16:creationId xmlns:a16="http://schemas.microsoft.com/office/drawing/2014/main" id="{3BE7870D-081E-F821-8911-4198EC9A558B}"/>
              </a:ext>
            </a:extLst>
          </p:cNvPr>
          <p:cNvGrpSpPr/>
          <p:nvPr/>
        </p:nvGrpSpPr>
        <p:grpSpPr>
          <a:xfrm flipH="1" flipV="1">
            <a:off x="7637271" y="1277525"/>
            <a:ext cx="401621" cy="438832"/>
            <a:chOff x="6099805" y="6036228"/>
            <a:chExt cx="401621" cy="438832"/>
          </a:xfrm>
        </p:grpSpPr>
        <p:cxnSp>
          <p:nvCxnSpPr>
            <p:cNvPr id="42" name="Connecteur droit 41">
              <a:extLst>
                <a:ext uri="{FF2B5EF4-FFF2-40B4-BE49-F238E27FC236}">
                  <a16:creationId xmlns:a16="http://schemas.microsoft.com/office/drawing/2014/main" id="{2B089AFB-28C2-5FE5-7166-23802FC0A503}"/>
                </a:ext>
              </a:extLst>
            </p:cNvPr>
            <p:cNvCxnSpPr/>
            <p:nvPr/>
          </p:nvCxnSpPr>
          <p:spPr>
            <a:xfrm flipV="1">
              <a:off x="6371423" y="6036228"/>
              <a:ext cx="130003" cy="43883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A6FE4DF6-9668-D862-C4FB-3EF831A292A2}"/>
                </a:ext>
              </a:extLst>
            </p:cNvPr>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D335A421-4BE4-B5AA-7C21-C5BC690AF5D9}"/>
              </a:ext>
            </a:extLst>
          </p:cNvPr>
          <p:cNvSpPr/>
          <p:nvPr/>
        </p:nvSpPr>
        <p:spPr>
          <a:xfrm>
            <a:off x="7608229" y="888829"/>
            <a:ext cx="1575587" cy="853952"/>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a:t>
            </a:r>
            <a:r>
              <a:rPr lang="fr-FR" dirty="0" err="1">
                <a:solidFill>
                  <a:schemeClr val="tx1">
                    <a:lumMod val="75000"/>
                    <a:lumOff val="25000"/>
                  </a:schemeClr>
                </a:solidFill>
                <a:ea typeface="Yu Gothic Light" panose="020B0300000000000000" pitchFamily="34" charset="-128"/>
                <a:cs typeface="Times New Roman" panose="02020603050405020304" pitchFamily="18" charset="0"/>
              </a:rPr>
              <a:t>Analyst</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spTree>
    <p:extLst>
      <p:ext uri="{BB962C8B-B14F-4D97-AF65-F5344CB8AC3E}">
        <p14:creationId xmlns:p14="http://schemas.microsoft.com/office/powerpoint/2010/main" val="3847026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EF4EC0-288B-BE79-3273-B557A1502FE8}"/>
              </a:ext>
            </a:extLst>
          </p:cNvPr>
          <p:cNvSpPr>
            <a:spLocks noGrp="1"/>
          </p:cNvSpPr>
          <p:nvPr>
            <p:ph type="title"/>
          </p:nvPr>
        </p:nvSpPr>
        <p:spPr/>
        <p:txBody>
          <a:bodyPr/>
          <a:lstStyle/>
          <a:p>
            <a:r>
              <a:rPr lang="fr-FR" dirty="0"/>
              <a:t>Les différents rôles</a:t>
            </a:r>
          </a:p>
        </p:txBody>
      </p:sp>
      <p:sp>
        <p:nvSpPr>
          <p:cNvPr id="3" name="Espace réservé du contenu 2">
            <a:extLst>
              <a:ext uri="{FF2B5EF4-FFF2-40B4-BE49-F238E27FC236}">
                <a16:creationId xmlns:a16="http://schemas.microsoft.com/office/drawing/2014/main" id="{3B615512-5E43-6908-C2A2-27D565DEA13E}"/>
              </a:ext>
            </a:extLst>
          </p:cNvPr>
          <p:cNvSpPr>
            <a:spLocks noGrp="1"/>
          </p:cNvSpPr>
          <p:nvPr>
            <p:ph idx="1"/>
          </p:nvPr>
        </p:nvSpPr>
        <p:spPr/>
        <p:txBody>
          <a:bodyPr/>
          <a:lstStyle/>
          <a:p>
            <a:r>
              <a:rPr lang="fr-FR" sz="2400" dirty="0"/>
              <a:t>CDMO</a:t>
            </a:r>
          </a:p>
          <a:p>
            <a:pPr lvl="1"/>
            <a:r>
              <a:rPr lang="fr-FR" sz="2000" dirty="0"/>
              <a:t>Chief Data Management Officier</a:t>
            </a:r>
          </a:p>
          <a:p>
            <a:r>
              <a:rPr lang="fr-FR" sz="2400" dirty="0"/>
              <a:t>Data </a:t>
            </a:r>
            <a:r>
              <a:rPr lang="fr-FR" sz="2400" dirty="0" err="1"/>
              <a:t>Engineer</a:t>
            </a:r>
            <a:endParaRPr lang="fr-FR" sz="2400" dirty="0"/>
          </a:p>
          <a:p>
            <a:pPr lvl="1"/>
            <a:r>
              <a:rPr lang="fr-FR" sz="2000" dirty="0"/>
              <a:t>Prépare les data, mets en places les solutions techniques</a:t>
            </a:r>
          </a:p>
          <a:p>
            <a:r>
              <a:rPr lang="fr-FR" sz="2400" dirty="0"/>
              <a:t>Data Stewart</a:t>
            </a:r>
          </a:p>
          <a:p>
            <a:pPr lvl="1"/>
            <a:r>
              <a:rPr lang="fr-FR" sz="2000" dirty="0"/>
              <a:t>Vous accompagne tous le long du processus</a:t>
            </a:r>
          </a:p>
          <a:p>
            <a:r>
              <a:rPr lang="fr-FR" sz="2400" dirty="0"/>
              <a:t>Responsable </a:t>
            </a:r>
            <a:r>
              <a:rPr lang="fr-FR" sz="2400" dirty="0" err="1"/>
              <a:t>Datalab</a:t>
            </a:r>
            <a:endParaRPr lang="fr-FR" sz="2400" dirty="0"/>
          </a:p>
          <a:p>
            <a:pPr lvl="1"/>
            <a:r>
              <a:rPr lang="fr-FR" sz="2000" dirty="0"/>
              <a:t>Développeur, Utilisateur avancé</a:t>
            </a:r>
          </a:p>
          <a:p>
            <a:r>
              <a:rPr lang="fr-FR" sz="2400" dirty="0"/>
              <a:t>Data </a:t>
            </a:r>
            <a:r>
              <a:rPr lang="fr-FR" sz="2400" dirty="0" err="1"/>
              <a:t>Scientist</a:t>
            </a:r>
            <a:endParaRPr lang="fr-FR" sz="2400" dirty="0"/>
          </a:p>
          <a:p>
            <a:pPr lvl="1"/>
            <a:r>
              <a:rPr lang="fr-FR" sz="2000" dirty="0"/>
              <a:t>Analyse les data, créé les modèles</a:t>
            </a:r>
          </a:p>
          <a:p>
            <a:r>
              <a:rPr lang="fr-FR" sz="2400" dirty="0"/>
              <a:t>Data </a:t>
            </a:r>
            <a:r>
              <a:rPr lang="fr-FR" sz="2400" dirty="0" err="1"/>
              <a:t>Analyst</a:t>
            </a:r>
            <a:endParaRPr lang="fr-FR" sz="2400" dirty="0"/>
          </a:p>
          <a:p>
            <a:pPr lvl="1"/>
            <a:r>
              <a:rPr lang="fr-FR" sz="2000" dirty="0"/>
              <a:t>Analyse les data automatisées</a:t>
            </a:r>
          </a:p>
          <a:p>
            <a:endParaRPr lang="fr-FR" sz="2400" dirty="0"/>
          </a:p>
        </p:txBody>
      </p:sp>
    </p:spTree>
    <p:extLst>
      <p:ext uri="{BB962C8B-B14F-4D97-AF65-F5344CB8AC3E}">
        <p14:creationId xmlns:p14="http://schemas.microsoft.com/office/powerpoint/2010/main" val="3118512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1962661" y="2449987"/>
            <a:ext cx="2245682" cy="2896870"/>
          </a:xfrm>
          <a:prstGeom prst="rect">
            <a:avLst/>
          </a:prstGeom>
        </p:spPr>
      </p:pic>
      <p:sp>
        <p:nvSpPr>
          <p:cNvPr id="47" name="Titre 46"/>
          <p:cNvSpPr>
            <a:spLocks noGrp="1"/>
          </p:cNvSpPr>
          <p:nvPr>
            <p:ph type="title"/>
          </p:nvPr>
        </p:nvSpPr>
        <p:spPr/>
        <p:txBody>
          <a:bodyPr/>
          <a:lstStyle/>
          <a:p>
            <a:r>
              <a:rPr lang="fr-FR" sz="1500" b="1" dirty="0">
                <a:latin typeface="+mn-lt"/>
              </a:rPr>
              <a:t>Ecran n°2</a:t>
            </a:r>
            <a:br>
              <a:rPr lang="fr-FR" sz="1500" b="1" dirty="0">
                <a:latin typeface="+mn-lt"/>
              </a:rPr>
            </a:br>
            <a:r>
              <a:rPr lang="fr-FR" sz="1500" dirty="0">
                <a:latin typeface="+mn-lt"/>
              </a:rPr>
              <a:t>Zoom DataLake</a:t>
            </a:r>
          </a:p>
        </p:txBody>
      </p:sp>
      <p:sp>
        <p:nvSpPr>
          <p:cNvPr id="48" name="Espace réservé du texte 47"/>
          <p:cNvSpPr>
            <a:spLocks noGrp="1"/>
          </p:cNvSpPr>
          <p:nvPr>
            <p:ph type="body" sz="quarter" idx="13"/>
          </p:nvPr>
        </p:nvSpPr>
        <p:spPr/>
        <p:txBody>
          <a:bodyPr/>
          <a:lstStyle/>
          <a:p>
            <a:r>
              <a:rPr lang="fr-FR" b="1" dirty="0"/>
              <a:t>Message clé : </a:t>
            </a:r>
            <a:r>
              <a:rPr lang="fr-FR" dirty="0"/>
              <a:t>le DataLake c’est la citerne</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r>
              <a:rPr lang="fr-FR" dirty="0">
                <a:solidFill>
                  <a:schemeClr val="bg1"/>
                </a:solidFill>
              </a:rPr>
              <a:t>Faire apparaître le texte et la flèche avec un effet semblable à ceux de la vidéo</a:t>
            </a: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sp>
        <p:nvSpPr>
          <p:cNvPr id="61" name="ZoneTexte 60"/>
          <p:cNvSpPr txBox="1"/>
          <p:nvPr/>
        </p:nvSpPr>
        <p:spPr>
          <a:xfrm>
            <a:off x="3765738" y="3006564"/>
            <a:ext cx="1458162" cy="392415"/>
          </a:xfrm>
          <a:prstGeom prst="rect">
            <a:avLst/>
          </a:prstGeom>
          <a:noFill/>
        </p:spPr>
        <p:txBody>
          <a:bodyPr wrap="square" rtlCol="0">
            <a:spAutoFit/>
          </a:bodyPr>
          <a:lstStyle/>
          <a:p>
            <a:pPr algn="ctr"/>
            <a:r>
              <a:rPr lang="fr-FR" sz="1950" b="1" dirty="0">
                <a:solidFill>
                  <a:schemeClr val="accent4">
                    <a:lumMod val="65000"/>
                    <a:lumOff val="35000"/>
                  </a:schemeClr>
                </a:solidFill>
                <a:latin typeface="Calibri" panose="020F0502020204030204" pitchFamily="34" charset="0"/>
              </a:rPr>
              <a:t>DataLake</a:t>
            </a:r>
          </a:p>
        </p:txBody>
      </p:sp>
      <p:cxnSp>
        <p:nvCxnSpPr>
          <p:cNvPr id="62" name="Connecteur droit 61"/>
          <p:cNvCxnSpPr/>
          <p:nvPr/>
        </p:nvCxnSpPr>
        <p:spPr bwMode="auto">
          <a:xfrm>
            <a:off x="3900753" y="3341604"/>
            <a:ext cx="1188132" cy="0"/>
          </a:xfrm>
          <a:prstGeom prst="line">
            <a:avLst/>
          </a:prstGeom>
          <a:solidFill>
            <a:schemeClr val="accent1"/>
          </a:solidFill>
          <a:ln w="28575" cap="flat" cmpd="sng" algn="ctr">
            <a:solidFill>
              <a:schemeClr val="accent1"/>
            </a:solidFill>
            <a:prstDash val="sysDash"/>
            <a:round/>
            <a:headEnd type="none" w="med" len="med"/>
            <a:tailEnd type="none" w="med" len="med"/>
          </a:ln>
          <a:effectLst/>
        </p:spPr>
      </p:cxnSp>
      <p:sp>
        <p:nvSpPr>
          <p:cNvPr id="63" name="Arc 62"/>
          <p:cNvSpPr/>
          <p:nvPr/>
        </p:nvSpPr>
        <p:spPr bwMode="auto">
          <a:xfrm rot="5400000">
            <a:off x="3203801" y="2471612"/>
            <a:ext cx="933813" cy="1648224"/>
          </a:xfrm>
          <a:prstGeom prst="arc">
            <a:avLst>
              <a:gd name="adj1" fmla="val 16731593"/>
              <a:gd name="adj2" fmla="val 0"/>
            </a:avLst>
          </a:prstGeom>
          <a:noFill/>
          <a:ln w="28575" cap="flat" cmpd="sng" algn="ctr">
            <a:solidFill>
              <a:schemeClr val="accent4">
                <a:lumMod val="50000"/>
                <a:lumOff val="50000"/>
              </a:schemeClr>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pic>
        <p:nvPicPr>
          <p:cNvPr id="67" name="Image 66"/>
          <p:cNvPicPr>
            <a:picLocks noChangeAspect="1"/>
          </p:cNvPicPr>
          <p:nvPr/>
        </p:nvPicPr>
        <p:blipFill>
          <a:blip r:embed="rId10"/>
          <a:stretch>
            <a:fillRect/>
          </a:stretch>
        </p:blipFill>
        <p:spPr>
          <a:xfrm>
            <a:off x="6986934" y="5223488"/>
            <a:ext cx="1689112" cy="698341"/>
          </a:xfrm>
          <a:prstGeom prst="rect">
            <a:avLst/>
          </a:prstGeom>
        </p:spPr>
      </p:pic>
    </p:spTree>
    <p:extLst>
      <p:ext uri="{BB962C8B-B14F-4D97-AF65-F5344CB8AC3E}">
        <p14:creationId xmlns:p14="http://schemas.microsoft.com/office/powerpoint/2010/main" val="1897506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1962661" y="2449987"/>
            <a:ext cx="2245682" cy="2896870"/>
          </a:xfrm>
          <a:prstGeom prst="rect">
            <a:avLst/>
          </a:prstGeom>
        </p:spPr>
      </p:pic>
      <p:sp>
        <p:nvSpPr>
          <p:cNvPr id="47" name="Titre 46"/>
          <p:cNvSpPr>
            <a:spLocks noGrp="1"/>
          </p:cNvSpPr>
          <p:nvPr>
            <p:ph type="title"/>
          </p:nvPr>
        </p:nvSpPr>
        <p:spPr/>
        <p:txBody>
          <a:bodyPr/>
          <a:lstStyle/>
          <a:p>
            <a:r>
              <a:rPr lang="fr-FR" sz="1500" b="1" dirty="0">
                <a:latin typeface="+mn-lt"/>
              </a:rPr>
              <a:t>Ecran n°3</a:t>
            </a:r>
            <a:br>
              <a:rPr lang="fr-FR" sz="1500" b="1" dirty="0">
                <a:latin typeface="+mn-lt"/>
              </a:rPr>
            </a:br>
            <a:r>
              <a:rPr lang="fr-FR" sz="1500" dirty="0">
                <a:latin typeface="+mn-lt"/>
              </a:rPr>
              <a:t>Sources de données du DataLake</a:t>
            </a:r>
          </a:p>
        </p:txBody>
      </p:sp>
      <p:sp>
        <p:nvSpPr>
          <p:cNvPr id="48" name="Espace réservé du texte 47"/>
          <p:cNvSpPr>
            <a:spLocks noGrp="1"/>
          </p:cNvSpPr>
          <p:nvPr>
            <p:ph type="body" sz="quarter" idx="13"/>
          </p:nvPr>
        </p:nvSpPr>
        <p:spPr/>
        <p:txBody>
          <a:bodyPr/>
          <a:lstStyle/>
          <a:p>
            <a:r>
              <a:rPr lang="fr-FR" b="1" dirty="0"/>
              <a:t>Message clé : </a:t>
            </a:r>
            <a:br>
              <a:rPr lang="fr-FR" b="1" dirty="0"/>
            </a:br>
            <a:r>
              <a:rPr lang="fr-FR" dirty="0"/>
              <a:t>Un puit de données riche et multi-éditeurs</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r>
              <a:rPr lang="fr-FR" dirty="0">
                <a:solidFill>
                  <a:schemeClr val="bg1"/>
                </a:solidFill>
              </a:rPr>
              <a:t>Faire apparaître le texte nouveau et la vidéo avec un effet semblable à ceux de la vidéo</a:t>
            </a:r>
          </a:p>
          <a:p>
            <a:pPr marL="214313" indent="-214313" algn="l">
              <a:buFont typeface="Arial" panose="020B0604020202020204" pitchFamily="34" charset="0"/>
              <a:buChar char="•"/>
            </a:pPr>
            <a:r>
              <a:rPr lang="fr-FR" dirty="0">
                <a:solidFill>
                  <a:schemeClr val="bg1"/>
                </a:solidFill>
              </a:rPr>
              <a:t>Ordre d’apparition : Cadre violet puis flèche et texte </a:t>
            </a:r>
          </a:p>
          <a:p>
            <a:pPr marL="214313" indent="-214313" algn="l">
              <a:buFont typeface="Arial" panose="020B0604020202020204" pitchFamily="34" charset="0"/>
              <a:buChar char="•"/>
            </a:pPr>
            <a:r>
              <a:rPr lang="fr-FR" dirty="0">
                <a:solidFill>
                  <a:schemeClr val="bg1"/>
                </a:solidFill>
              </a:rPr>
              <a:t>Faire apparaître les textes ou icônes données en fil rouge en parallèle de l’affichage</a:t>
            </a: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sp>
        <p:nvSpPr>
          <p:cNvPr id="61" name="ZoneTexte 60"/>
          <p:cNvSpPr txBox="1"/>
          <p:nvPr/>
        </p:nvSpPr>
        <p:spPr>
          <a:xfrm>
            <a:off x="3765738" y="3006564"/>
            <a:ext cx="1458162" cy="392415"/>
          </a:xfrm>
          <a:prstGeom prst="rect">
            <a:avLst/>
          </a:prstGeom>
          <a:noFill/>
        </p:spPr>
        <p:txBody>
          <a:bodyPr wrap="square" rtlCol="0">
            <a:spAutoFit/>
          </a:bodyPr>
          <a:lstStyle/>
          <a:p>
            <a:pPr algn="ctr"/>
            <a:r>
              <a:rPr lang="fr-FR" sz="1950" b="1" dirty="0">
                <a:solidFill>
                  <a:schemeClr val="accent4">
                    <a:lumMod val="65000"/>
                    <a:lumOff val="35000"/>
                  </a:schemeClr>
                </a:solidFill>
                <a:latin typeface="Calibri" panose="020F0502020204030204" pitchFamily="34" charset="0"/>
              </a:rPr>
              <a:t>DataLake</a:t>
            </a:r>
          </a:p>
        </p:txBody>
      </p:sp>
      <p:cxnSp>
        <p:nvCxnSpPr>
          <p:cNvPr id="62" name="Connecteur droit 61"/>
          <p:cNvCxnSpPr/>
          <p:nvPr/>
        </p:nvCxnSpPr>
        <p:spPr bwMode="auto">
          <a:xfrm>
            <a:off x="3900753" y="3341604"/>
            <a:ext cx="1188132" cy="0"/>
          </a:xfrm>
          <a:prstGeom prst="line">
            <a:avLst/>
          </a:prstGeom>
          <a:solidFill>
            <a:schemeClr val="accent1"/>
          </a:solidFill>
          <a:ln w="28575" cap="flat" cmpd="sng" algn="ctr">
            <a:solidFill>
              <a:schemeClr val="accent1"/>
            </a:solidFill>
            <a:prstDash val="sysDash"/>
            <a:round/>
            <a:headEnd type="none" w="med" len="med"/>
            <a:tailEnd type="none" w="med" len="med"/>
          </a:ln>
          <a:effectLst/>
        </p:spPr>
      </p:cxnSp>
      <p:sp>
        <p:nvSpPr>
          <p:cNvPr id="63" name="Arc 62"/>
          <p:cNvSpPr/>
          <p:nvPr/>
        </p:nvSpPr>
        <p:spPr bwMode="auto">
          <a:xfrm rot="5400000">
            <a:off x="3203801" y="2471612"/>
            <a:ext cx="933813" cy="1648224"/>
          </a:xfrm>
          <a:prstGeom prst="arc">
            <a:avLst>
              <a:gd name="adj1" fmla="val 16731593"/>
              <a:gd name="adj2" fmla="val 0"/>
            </a:avLst>
          </a:prstGeom>
          <a:noFill/>
          <a:ln w="28575" cap="flat" cmpd="sng" algn="ctr">
            <a:solidFill>
              <a:schemeClr val="accent4">
                <a:lumMod val="50000"/>
                <a:lumOff val="50000"/>
              </a:schemeClr>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pic>
        <p:nvPicPr>
          <p:cNvPr id="34" name="Image 33"/>
          <p:cNvPicPr>
            <a:picLocks noChangeAspect="1"/>
          </p:cNvPicPr>
          <p:nvPr/>
        </p:nvPicPr>
        <p:blipFill>
          <a:blip r:embed="rId10"/>
          <a:stretch>
            <a:fillRect/>
          </a:stretch>
        </p:blipFill>
        <p:spPr>
          <a:xfrm>
            <a:off x="6986934" y="5223488"/>
            <a:ext cx="1689112" cy="698341"/>
          </a:xfrm>
          <a:prstGeom prst="rect">
            <a:avLst/>
          </a:prstGeom>
        </p:spPr>
      </p:pic>
      <p:sp>
        <p:nvSpPr>
          <p:cNvPr id="57" name="ZoneTexte 56"/>
          <p:cNvSpPr txBox="1"/>
          <p:nvPr/>
        </p:nvSpPr>
        <p:spPr>
          <a:xfrm rot="909433">
            <a:off x="2114738" y="5410431"/>
            <a:ext cx="583520"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58" name="ZoneTexte 57"/>
          <p:cNvSpPr txBox="1"/>
          <p:nvPr/>
        </p:nvSpPr>
        <p:spPr>
          <a:xfrm rot="20575677">
            <a:off x="2391389" y="5285572"/>
            <a:ext cx="525837"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59" name="ZoneTexte 58"/>
          <p:cNvSpPr txBox="1"/>
          <p:nvPr/>
        </p:nvSpPr>
        <p:spPr>
          <a:xfrm rot="21315824">
            <a:off x="2600177" y="5422287"/>
            <a:ext cx="541851" cy="184666"/>
          </a:xfrm>
          <a:prstGeom prst="rect">
            <a:avLst/>
          </a:prstGeom>
          <a:noFill/>
        </p:spPr>
        <p:txBody>
          <a:bodyPr wrap="square" rtlCol="0">
            <a:spAutoFit/>
          </a:bodyPr>
          <a:lstStyle/>
          <a:p>
            <a:r>
              <a:rPr lang="fr-FR" sz="600" dirty="0">
                <a:solidFill>
                  <a:schemeClr val="accent3">
                    <a:lumMod val="50000"/>
                  </a:schemeClr>
                </a:solidFill>
              </a:rPr>
              <a:t>Données</a:t>
            </a:r>
          </a:p>
        </p:txBody>
      </p:sp>
      <p:sp>
        <p:nvSpPr>
          <p:cNvPr id="60" name="ZoneTexte 59"/>
          <p:cNvSpPr txBox="1"/>
          <p:nvPr/>
        </p:nvSpPr>
        <p:spPr>
          <a:xfrm rot="944142">
            <a:off x="2877816" y="5368186"/>
            <a:ext cx="541851"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64" name="ZoneTexte 63"/>
          <p:cNvSpPr txBox="1"/>
          <p:nvPr/>
        </p:nvSpPr>
        <p:spPr>
          <a:xfrm rot="21224534">
            <a:off x="1971950" y="5273753"/>
            <a:ext cx="541851" cy="184666"/>
          </a:xfrm>
          <a:prstGeom prst="rect">
            <a:avLst/>
          </a:prstGeom>
          <a:noFill/>
        </p:spPr>
        <p:txBody>
          <a:bodyPr wrap="square" rtlCol="0">
            <a:spAutoFit/>
          </a:bodyPr>
          <a:lstStyle/>
          <a:p>
            <a:r>
              <a:rPr lang="fr-FR" sz="600" dirty="0">
                <a:solidFill>
                  <a:schemeClr val="accent3">
                    <a:lumMod val="65000"/>
                  </a:schemeClr>
                </a:solidFill>
              </a:rPr>
              <a:t>Données</a:t>
            </a:r>
          </a:p>
        </p:txBody>
      </p:sp>
      <p:sp>
        <p:nvSpPr>
          <p:cNvPr id="65" name="ZoneTexte 64"/>
          <p:cNvSpPr txBox="1"/>
          <p:nvPr/>
        </p:nvSpPr>
        <p:spPr>
          <a:xfrm>
            <a:off x="1950089" y="5478247"/>
            <a:ext cx="541851" cy="184666"/>
          </a:xfrm>
          <a:prstGeom prst="rect">
            <a:avLst/>
          </a:prstGeom>
          <a:noFill/>
        </p:spPr>
        <p:txBody>
          <a:bodyPr wrap="square" rtlCol="0">
            <a:spAutoFit/>
          </a:bodyPr>
          <a:lstStyle/>
          <a:p>
            <a:r>
              <a:rPr lang="fr-FR" sz="600" dirty="0">
                <a:solidFill>
                  <a:schemeClr val="accent3">
                    <a:lumMod val="50000"/>
                  </a:schemeClr>
                </a:solidFill>
              </a:rPr>
              <a:t>Données</a:t>
            </a:r>
          </a:p>
        </p:txBody>
      </p:sp>
      <p:sp>
        <p:nvSpPr>
          <p:cNvPr id="66" name="ZoneTexte 65"/>
          <p:cNvSpPr txBox="1"/>
          <p:nvPr/>
        </p:nvSpPr>
        <p:spPr>
          <a:xfrm>
            <a:off x="3115629" y="5297058"/>
            <a:ext cx="541851" cy="184666"/>
          </a:xfrm>
          <a:prstGeom prst="rect">
            <a:avLst/>
          </a:prstGeom>
          <a:noFill/>
        </p:spPr>
        <p:txBody>
          <a:bodyPr wrap="square" rtlCol="0">
            <a:spAutoFit/>
          </a:bodyPr>
          <a:lstStyle/>
          <a:p>
            <a:r>
              <a:rPr lang="fr-FR" sz="600" dirty="0">
                <a:solidFill>
                  <a:schemeClr val="accent3">
                    <a:lumMod val="50000"/>
                  </a:schemeClr>
                </a:solidFill>
              </a:rPr>
              <a:t>Données</a:t>
            </a:r>
          </a:p>
        </p:txBody>
      </p:sp>
      <p:sp>
        <p:nvSpPr>
          <p:cNvPr id="67" name="ZoneTexte 66"/>
          <p:cNvSpPr txBox="1"/>
          <p:nvPr/>
        </p:nvSpPr>
        <p:spPr>
          <a:xfrm rot="19288950">
            <a:off x="2275679" y="5472747"/>
            <a:ext cx="541851" cy="184666"/>
          </a:xfrm>
          <a:prstGeom prst="rect">
            <a:avLst/>
          </a:prstGeom>
          <a:noFill/>
        </p:spPr>
        <p:txBody>
          <a:bodyPr wrap="square" rtlCol="0">
            <a:spAutoFit/>
          </a:bodyPr>
          <a:lstStyle/>
          <a:p>
            <a:r>
              <a:rPr lang="fr-FR" sz="600" dirty="0">
                <a:solidFill>
                  <a:schemeClr val="accent3">
                    <a:lumMod val="65000"/>
                  </a:schemeClr>
                </a:solidFill>
              </a:rPr>
              <a:t>Données</a:t>
            </a:r>
          </a:p>
        </p:txBody>
      </p:sp>
      <p:sp>
        <p:nvSpPr>
          <p:cNvPr id="68" name="ZoneTexte 67"/>
          <p:cNvSpPr txBox="1"/>
          <p:nvPr/>
        </p:nvSpPr>
        <p:spPr>
          <a:xfrm rot="411566">
            <a:off x="2618858" y="5558495"/>
            <a:ext cx="541851"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69" name="ZoneTexte 68"/>
          <p:cNvSpPr txBox="1"/>
          <p:nvPr/>
        </p:nvSpPr>
        <p:spPr>
          <a:xfrm rot="19653469">
            <a:off x="3115628" y="5439990"/>
            <a:ext cx="541851" cy="184666"/>
          </a:xfrm>
          <a:prstGeom prst="rect">
            <a:avLst/>
          </a:prstGeom>
          <a:noFill/>
        </p:spPr>
        <p:txBody>
          <a:bodyPr wrap="square" rtlCol="0">
            <a:spAutoFit/>
          </a:bodyPr>
          <a:lstStyle/>
          <a:p>
            <a:r>
              <a:rPr lang="fr-FR" sz="600" dirty="0">
                <a:solidFill>
                  <a:schemeClr val="accent3">
                    <a:lumMod val="65000"/>
                  </a:schemeClr>
                </a:solidFill>
              </a:rPr>
              <a:t>Données</a:t>
            </a:r>
          </a:p>
        </p:txBody>
      </p:sp>
      <p:sp>
        <p:nvSpPr>
          <p:cNvPr id="70" name="ZoneTexte 69"/>
          <p:cNvSpPr txBox="1"/>
          <p:nvPr/>
        </p:nvSpPr>
        <p:spPr>
          <a:xfrm rot="20575677">
            <a:off x="3431796" y="5273351"/>
            <a:ext cx="525837"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71" name="ZoneTexte 70"/>
          <p:cNvSpPr txBox="1"/>
          <p:nvPr/>
        </p:nvSpPr>
        <p:spPr>
          <a:xfrm rot="21315824">
            <a:off x="3640584" y="5410066"/>
            <a:ext cx="541851" cy="184666"/>
          </a:xfrm>
          <a:prstGeom prst="rect">
            <a:avLst/>
          </a:prstGeom>
          <a:noFill/>
        </p:spPr>
        <p:txBody>
          <a:bodyPr wrap="square" rtlCol="0">
            <a:spAutoFit/>
          </a:bodyPr>
          <a:lstStyle/>
          <a:p>
            <a:r>
              <a:rPr lang="fr-FR" sz="600" dirty="0">
                <a:solidFill>
                  <a:schemeClr val="accent3">
                    <a:lumMod val="50000"/>
                  </a:schemeClr>
                </a:solidFill>
              </a:rPr>
              <a:t>Données</a:t>
            </a:r>
          </a:p>
        </p:txBody>
      </p:sp>
      <p:sp>
        <p:nvSpPr>
          <p:cNvPr id="72" name="ZoneTexte 71"/>
          <p:cNvSpPr txBox="1"/>
          <p:nvPr/>
        </p:nvSpPr>
        <p:spPr>
          <a:xfrm rot="944142">
            <a:off x="3918224" y="5355965"/>
            <a:ext cx="541851"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73" name="ZoneTexte 72"/>
          <p:cNvSpPr txBox="1"/>
          <p:nvPr/>
        </p:nvSpPr>
        <p:spPr>
          <a:xfrm>
            <a:off x="4156037" y="5284837"/>
            <a:ext cx="541851" cy="184666"/>
          </a:xfrm>
          <a:prstGeom prst="rect">
            <a:avLst/>
          </a:prstGeom>
          <a:noFill/>
        </p:spPr>
        <p:txBody>
          <a:bodyPr wrap="square" rtlCol="0">
            <a:spAutoFit/>
          </a:bodyPr>
          <a:lstStyle/>
          <a:p>
            <a:r>
              <a:rPr lang="fr-FR" sz="600" dirty="0">
                <a:solidFill>
                  <a:schemeClr val="accent3">
                    <a:lumMod val="50000"/>
                  </a:schemeClr>
                </a:solidFill>
              </a:rPr>
              <a:t>Données</a:t>
            </a:r>
          </a:p>
        </p:txBody>
      </p:sp>
      <p:sp>
        <p:nvSpPr>
          <p:cNvPr id="74" name="ZoneTexte 73"/>
          <p:cNvSpPr txBox="1"/>
          <p:nvPr/>
        </p:nvSpPr>
        <p:spPr>
          <a:xfrm rot="411566">
            <a:off x="3659265" y="5546274"/>
            <a:ext cx="541851"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75" name="ZoneTexte 74"/>
          <p:cNvSpPr txBox="1"/>
          <p:nvPr/>
        </p:nvSpPr>
        <p:spPr>
          <a:xfrm rot="19653469">
            <a:off x="4156036" y="5427769"/>
            <a:ext cx="541851" cy="184666"/>
          </a:xfrm>
          <a:prstGeom prst="rect">
            <a:avLst/>
          </a:prstGeom>
          <a:noFill/>
        </p:spPr>
        <p:txBody>
          <a:bodyPr wrap="square" rtlCol="0">
            <a:spAutoFit/>
          </a:bodyPr>
          <a:lstStyle/>
          <a:p>
            <a:r>
              <a:rPr lang="fr-FR" sz="600" dirty="0">
                <a:solidFill>
                  <a:schemeClr val="accent3">
                    <a:lumMod val="65000"/>
                  </a:schemeClr>
                </a:solidFill>
              </a:rPr>
              <a:t>Données</a:t>
            </a:r>
          </a:p>
        </p:txBody>
      </p:sp>
      <p:sp>
        <p:nvSpPr>
          <p:cNvPr id="76" name="Rectangle à coins arrondis 75"/>
          <p:cNvSpPr/>
          <p:nvPr/>
        </p:nvSpPr>
        <p:spPr bwMode="auto">
          <a:xfrm>
            <a:off x="1827874" y="4836752"/>
            <a:ext cx="2728010" cy="560442"/>
          </a:xfrm>
          <a:prstGeom prst="roundRect">
            <a:avLst/>
          </a:prstGeom>
          <a:solidFill>
            <a:srgbClr val="FFFFFF">
              <a:alpha val="20000"/>
            </a:srgbClr>
          </a:solidFill>
          <a:ln w="28575" cap="flat" cmpd="sng" algn="ctr">
            <a:solidFill>
              <a:schemeClr val="accent1"/>
            </a:solidFill>
            <a:prstDash val="sysDash"/>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
        <p:nvSpPr>
          <p:cNvPr id="77" name="Arc 76"/>
          <p:cNvSpPr/>
          <p:nvPr/>
        </p:nvSpPr>
        <p:spPr bwMode="auto">
          <a:xfrm rot="17228286" flipH="1">
            <a:off x="1339640" y="3168521"/>
            <a:ext cx="1513098" cy="2320234"/>
          </a:xfrm>
          <a:prstGeom prst="arc">
            <a:avLst>
              <a:gd name="adj1" fmla="val 16723949"/>
              <a:gd name="adj2" fmla="val 20924149"/>
            </a:avLst>
          </a:prstGeom>
          <a:noFill/>
          <a:ln w="28575" cap="flat" cmpd="sng" algn="ctr">
            <a:solidFill>
              <a:schemeClr val="accent4">
                <a:lumMod val="50000"/>
                <a:lumOff val="50000"/>
              </a:schemeClr>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
        <p:nvSpPr>
          <p:cNvPr id="78" name="ZoneTexte 77"/>
          <p:cNvSpPr txBox="1"/>
          <p:nvPr/>
        </p:nvSpPr>
        <p:spPr>
          <a:xfrm>
            <a:off x="211062" y="2828818"/>
            <a:ext cx="1575049" cy="1754326"/>
          </a:xfrm>
          <a:prstGeom prst="rect">
            <a:avLst/>
          </a:prstGeom>
          <a:noFill/>
        </p:spPr>
        <p:txBody>
          <a:bodyPr wrap="square" rtlCol="0">
            <a:spAutoFit/>
          </a:bodyPr>
          <a:lstStyle/>
          <a:p>
            <a:pPr algn="ctr"/>
            <a:r>
              <a:rPr lang="fr-FR" sz="1800" dirty="0">
                <a:solidFill>
                  <a:schemeClr val="accent4">
                    <a:lumMod val="65000"/>
                    <a:lumOff val="35000"/>
                  </a:schemeClr>
                </a:solidFill>
                <a:latin typeface="Calibri" panose="020F0502020204030204" pitchFamily="34" charset="0"/>
              </a:rPr>
              <a:t>Le DataLake est alimenté avec les données des différentes entités</a:t>
            </a:r>
          </a:p>
        </p:txBody>
      </p:sp>
    </p:spTree>
    <p:extLst>
      <p:ext uri="{BB962C8B-B14F-4D97-AF65-F5344CB8AC3E}">
        <p14:creationId xmlns:p14="http://schemas.microsoft.com/office/powerpoint/2010/main" val="2035732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1962661" y="2449987"/>
            <a:ext cx="2245682" cy="2896870"/>
          </a:xfrm>
          <a:prstGeom prst="rect">
            <a:avLst/>
          </a:prstGeom>
        </p:spPr>
      </p:pic>
      <p:sp>
        <p:nvSpPr>
          <p:cNvPr id="47" name="Titre 46"/>
          <p:cNvSpPr>
            <a:spLocks noGrp="1"/>
          </p:cNvSpPr>
          <p:nvPr>
            <p:ph type="title"/>
          </p:nvPr>
        </p:nvSpPr>
        <p:spPr/>
        <p:txBody>
          <a:bodyPr/>
          <a:lstStyle/>
          <a:p>
            <a:r>
              <a:rPr lang="fr-FR" sz="1500" b="1" dirty="0">
                <a:latin typeface="+mn-lt"/>
              </a:rPr>
              <a:t>Ecran n°4</a:t>
            </a:r>
            <a:br>
              <a:rPr lang="fr-FR" sz="1500" b="1" dirty="0">
                <a:latin typeface="+mn-lt"/>
              </a:rPr>
            </a:br>
            <a:r>
              <a:rPr lang="fr-FR" sz="1500" dirty="0">
                <a:latin typeface="+mn-lt"/>
              </a:rPr>
              <a:t>Des données hétérogènes</a:t>
            </a:r>
          </a:p>
        </p:txBody>
      </p:sp>
      <p:sp>
        <p:nvSpPr>
          <p:cNvPr id="48" name="Espace réservé du texte 47"/>
          <p:cNvSpPr>
            <a:spLocks noGrp="1"/>
          </p:cNvSpPr>
          <p:nvPr>
            <p:ph type="body" sz="quarter" idx="13"/>
          </p:nvPr>
        </p:nvSpPr>
        <p:spPr/>
        <p:txBody>
          <a:bodyPr/>
          <a:lstStyle/>
          <a:p>
            <a:r>
              <a:rPr lang="fr-FR" b="1" dirty="0"/>
              <a:t>Message clé : </a:t>
            </a:r>
            <a:br>
              <a:rPr lang="fr-FR" b="1" dirty="0"/>
            </a:br>
            <a:r>
              <a:rPr lang="fr-FR" dirty="0"/>
              <a:t>Un puit de données riche et multi-éditeurs</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r>
              <a:rPr lang="fr-FR" dirty="0">
                <a:solidFill>
                  <a:schemeClr val="bg1"/>
                </a:solidFill>
              </a:rPr>
              <a:t>Afficher progressivement chaque typologie de données</a:t>
            </a: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4" name="Image 33"/>
          <p:cNvPicPr>
            <a:picLocks noChangeAspect="1"/>
          </p:cNvPicPr>
          <p:nvPr/>
        </p:nvPicPr>
        <p:blipFill>
          <a:blip r:embed="rId10"/>
          <a:stretch>
            <a:fillRect/>
          </a:stretch>
        </p:blipFill>
        <p:spPr>
          <a:xfrm>
            <a:off x="6986934" y="5223488"/>
            <a:ext cx="1689112" cy="698341"/>
          </a:xfrm>
          <a:prstGeom prst="rect">
            <a:avLst/>
          </a:prstGeom>
        </p:spPr>
      </p:pic>
      <p:sp>
        <p:nvSpPr>
          <p:cNvPr id="57" name="ZoneTexte 56"/>
          <p:cNvSpPr txBox="1"/>
          <p:nvPr/>
        </p:nvSpPr>
        <p:spPr>
          <a:xfrm rot="909433">
            <a:off x="2114738" y="5410431"/>
            <a:ext cx="583520"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58" name="ZoneTexte 57"/>
          <p:cNvSpPr txBox="1"/>
          <p:nvPr/>
        </p:nvSpPr>
        <p:spPr>
          <a:xfrm rot="20575677">
            <a:off x="2391389" y="5285572"/>
            <a:ext cx="525837"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59" name="ZoneTexte 58"/>
          <p:cNvSpPr txBox="1"/>
          <p:nvPr/>
        </p:nvSpPr>
        <p:spPr>
          <a:xfrm rot="21315824">
            <a:off x="2600177" y="5422287"/>
            <a:ext cx="541851" cy="184666"/>
          </a:xfrm>
          <a:prstGeom prst="rect">
            <a:avLst/>
          </a:prstGeom>
          <a:noFill/>
        </p:spPr>
        <p:txBody>
          <a:bodyPr wrap="square" rtlCol="0">
            <a:spAutoFit/>
          </a:bodyPr>
          <a:lstStyle/>
          <a:p>
            <a:r>
              <a:rPr lang="fr-FR" sz="600" dirty="0">
                <a:solidFill>
                  <a:schemeClr val="accent3">
                    <a:lumMod val="50000"/>
                  </a:schemeClr>
                </a:solidFill>
              </a:rPr>
              <a:t>Données</a:t>
            </a:r>
          </a:p>
        </p:txBody>
      </p:sp>
      <p:sp>
        <p:nvSpPr>
          <p:cNvPr id="60" name="ZoneTexte 59"/>
          <p:cNvSpPr txBox="1"/>
          <p:nvPr/>
        </p:nvSpPr>
        <p:spPr>
          <a:xfrm rot="944142">
            <a:off x="2877816" y="5368186"/>
            <a:ext cx="541851"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64" name="ZoneTexte 63"/>
          <p:cNvSpPr txBox="1"/>
          <p:nvPr/>
        </p:nvSpPr>
        <p:spPr>
          <a:xfrm rot="21224534">
            <a:off x="1971950" y="5273753"/>
            <a:ext cx="541851" cy="184666"/>
          </a:xfrm>
          <a:prstGeom prst="rect">
            <a:avLst/>
          </a:prstGeom>
          <a:noFill/>
        </p:spPr>
        <p:txBody>
          <a:bodyPr wrap="square" rtlCol="0">
            <a:spAutoFit/>
          </a:bodyPr>
          <a:lstStyle/>
          <a:p>
            <a:r>
              <a:rPr lang="fr-FR" sz="600" dirty="0">
                <a:solidFill>
                  <a:schemeClr val="accent3">
                    <a:lumMod val="65000"/>
                  </a:schemeClr>
                </a:solidFill>
              </a:rPr>
              <a:t>Données</a:t>
            </a:r>
          </a:p>
        </p:txBody>
      </p:sp>
      <p:sp>
        <p:nvSpPr>
          <p:cNvPr id="65" name="ZoneTexte 64"/>
          <p:cNvSpPr txBox="1"/>
          <p:nvPr/>
        </p:nvSpPr>
        <p:spPr>
          <a:xfrm>
            <a:off x="1950089" y="5478247"/>
            <a:ext cx="541851" cy="184666"/>
          </a:xfrm>
          <a:prstGeom prst="rect">
            <a:avLst/>
          </a:prstGeom>
          <a:noFill/>
        </p:spPr>
        <p:txBody>
          <a:bodyPr wrap="square" rtlCol="0">
            <a:spAutoFit/>
          </a:bodyPr>
          <a:lstStyle/>
          <a:p>
            <a:r>
              <a:rPr lang="fr-FR" sz="600" dirty="0">
                <a:solidFill>
                  <a:schemeClr val="accent3">
                    <a:lumMod val="50000"/>
                  </a:schemeClr>
                </a:solidFill>
              </a:rPr>
              <a:t>Données</a:t>
            </a:r>
          </a:p>
        </p:txBody>
      </p:sp>
      <p:sp>
        <p:nvSpPr>
          <p:cNvPr id="66" name="ZoneTexte 65"/>
          <p:cNvSpPr txBox="1"/>
          <p:nvPr/>
        </p:nvSpPr>
        <p:spPr>
          <a:xfrm>
            <a:off x="3115629" y="5297058"/>
            <a:ext cx="541851" cy="184666"/>
          </a:xfrm>
          <a:prstGeom prst="rect">
            <a:avLst/>
          </a:prstGeom>
          <a:noFill/>
        </p:spPr>
        <p:txBody>
          <a:bodyPr wrap="square" rtlCol="0">
            <a:spAutoFit/>
          </a:bodyPr>
          <a:lstStyle/>
          <a:p>
            <a:r>
              <a:rPr lang="fr-FR" sz="600" dirty="0">
                <a:solidFill>
                  <a:schemeClr val="accent3">
                    <a:lumMod val="50000"/>
                  </a:schemeClr>
                </a:solidFill>
              </a:rPr>
              <a:t>Données</a:t>
            </a:r>
          </a:p>
        </p:txBody>
      </p:sp>
      <p:sp>
        <p:nvSpPr>
          <p:cNvPr id="67" name="ZoneTexte 66"/>
          <p:cNvSpPr txBox="1"/>
          <p:nvPr/>
        </p:nvSpPr>
        <p:spPr>
          <a:xfrm rot="19288950">
            <a:off x="2275679" y="5472747"/>
            <a:ext cx="541851" cy="184666"/>
          </a:xfrm>
          <a:prstGeom prst="rect">
            <a:avLst/>
          </a:prstGeom>
          <a:noFill/>
        </p:spPr>
        <p:txBody>
          <a:bodyPr wrap="square" rtlCol="0">
            <a:spAutoFit/>
          </a:bodyPr>
          <a:lstStyle/>
          <a:p>
            <a:r>
              <a:rPr lang="fr-FR" sz="600" dirty="0">
                <a:solidFill>
                  <a:schemeClr val="accent3">
                    <a:lumMod val="65000"/>
                  </a:schemeClr>
                </a:solidFill>
              </a:rPr>
              <a:t>Données</a:t>
            </a:r>
          </a:p>
        </p:txBody>
      </p:sp>
      <p:sp>
        <p:nvSpPr>
          <p:cNvPr id="68" name="ZoneTexte 67"/>
          <p:cNvSpPr txBox="1"/>
          <p:nvPr/>
        </p:nvSpPr>
        <p:spPr>
          <a:xfrm rot="411566">
            <a:off x="2618858" y="5558495"/>
            <a:ext cx="541851"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69" name="ZoneTexte 68"/>
          <p:cNvSpPr txBox="1"/>
          <p:nvPr/>
        </p:nvSpPr>
        <p:spPr>
          <a:xfrm rot="19653469">
            <a:off x="3115628" y="5439990"/>
            <a:ext cx="541851" cy="184666"/>
          </a:xfrm>
          <a:prstGeom prst="rect">
            <a:avLst/>
          </a:prstGeom>
          <a:noFill/>
        </p:spPr>
        <p:txBody>
          <a:bodyPr wrap="square" rtlCol="0">
            <a:spAutoFit/>
          </a:bodyPr>
          <a:lstStyle/>
          <a:p>
            <a:r>
              <a:rPr lang="fr-FR" sz="600" dirty="0">
                <a:solidFill>
                  <a:schemeClr val="accent3">
                    <a:lumMod val="65000"/>
                  </a:schemeClr>
                </a:solidFill>
              </a:rPr>
              <a:t>Données</a:t>
            </a:r>
          </a:p>
        </p:txBody>
      </p:sp>
      <p:sp>
        <p:nvSpPr>
          <p:cNvPr id="70" name="ZoneTexte 69"/>
          <p:cNvSpPr txBox="1"/>
          <p:nvPr/>
        </p:nvSpPr>
        <p:spPr>
          <a:xfrm rot="20575677">
            <a:off x="3431796" y="5273351"/>
            <a:ext cx="525837"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71" name="ZoneTexte 70"/>
          <p:cNvSpPr txBox="1"/>
          <p:nvPr/>
        </p:nvSpPr>
        <p:spPr>
          <a:xfrm rot="21315824">
            <a:off x="3640584" y="5410066"/>
            <a:ext cx="541851" cy="184666"/>
          </a:xfrm>
          <a:prstGeom prst="rect">
            <a:avLst/>
          </a:prstGeom>
          <a:noFill/>
        </p:spPr>
        <p:txBody>
          <a:bodyPr wrap="square" rtlCol="0">
            <a:spAutoFit/>
          </a:bodyPr>
          <a:lstStyle/>
          <a:p>
            <a:r>
              <a:rPr lang="fr-FR" sz="600" dirty="0">
                <a:solidFill>
                  <a:schemeClr val="accent3">
                    <a:lumMod val="50000"/>
                  </a:schemeClr>
                </a:solidFill>
              </a:rPr>
              <a:t>Données</a:t>
            </a:r>
          </a:p>
        </p:txBody>
      </p:sp>
      <p:sp>
        <p:nvSpPr>
          <p:cNvPr id="72" name="ZoneTexte 71"/>
          <p:cNvSpPr txBox="1"/>
          <p:nvPr/>
        </p:nvSpPr>
        <p:spPr>
          <a:xfrm rot="944142">
            <a:off x="3918224" y="5355965"/>
            <a:ext cx="541851"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73" name="ZoneTexte 72"/>
          <p:cNvSpPr txBox="1"/>
          <p:nvPr/>
        </p:nvSpPr>
        <p:spPr>
          <a:xfrm>
            <a:off x="4156037" y="5284837"/>
            <a:ext cx="541851" cy="184666"/>
          </a:xfrm>
          <a:prstGeom prst="rect">
            <a:avLst/>
          </a:prstGeom>
          <a:noFill/>
        </p:spPr>
        <p:txBody>
          <a:bodyPr wrap="square" rtlCol="0">
            <a:spAutoFit/>
          </a:bodyPr>
          <a:lstStyle/>
          <a:p>
            <a:r>
              <a:rPr lang="fr-FR" sz="600" dirty="0">
                <a:solidFill>
                  <a:schemeClr val="accent3">
                    <a:lumMod val="50000"/>
                  </a:schemeClr>
                </a:solidFill>
              </a:rPr>
              <a:t>Données</a:t>
            </a:r>
          </a:p>
        </p:txBody>
      </p:sp>
      <p:sp>
        <p:nvSpPr>
          <p:cNvPr id="74" name="ZoneTexte 73"/>
          <p:cNvSpPr txBox="1"/>
          <p:nvPr/>
        </p:nvSpPr>
        <p:spPr>
          <a:xfrm rot="411566">
            <a:off x="3659265" y="5546274"/>
            <a:ext cx="541851" cy="184666"/>
          </a:xfrm>
          <a:prstGeom prst="rect">
            <a:avLst/>
          </a:prstGeom>
          <a:noFill/>
        </p:spPr>
        <p:txBody>
          <a:bodyPr wrap="square" rtlCol="0">
            <a:spAutoFit/>
          </a:bodyPr>
          <a:lstStyle/>
          <a:p>
            <a:r>
              <a:rPr lang="fr-FR" sz="600" dirty="0">
                <a:solidFill>
                  <a:schemeClr val="accent5">
                    <a:lumMod val="75000"/>
                  </a:schemeClr>
                </a:solidFill>
              </a:rPr>
              <a:t>Données</a:t>
            </a:r>
          </a:p>
        </p:txBody>
      </p:sp>
      <p:sp>
        <p:nvSpPr>
          <p:cNvPr id="75" name="ZoneTexte 74"/>
          <p:cNvSpPr txBox="1"/>
          <p:nvPr/>
        </p:nvSpPr>
        <p:spPr>
          <a:xfrm rot="19653469">
            <a:off x="4156036" y="5427769"/>
            <a:ext cx="541851" cy="184666"/>
          </a:xfrm>
          <a:prstGeom prst="rect">
            <a:avLst/>
          </a:prstGeom>
          <a:noFill/>
        </p:spPr>
        <p:txBody>
          <a:bodyPr wrap="square" rtlCol="0">
            <a:spAutoFit/>
          </a:bodyPr>
          <a:lstStyle/>
          <a:p>
            <a:r>
              <a:rPr lang="fr-FR" sz="600" dirty="0">
                <a:solidFill>
                  <a:schemeClr val="accent3">
                    <a:lumMod val="65000"/>
                  </a:schemeClr>
                </a:solidFill>
              </a:rPr>
              <a:t>Données</a:t>
            </a:r>
          </a:p>
        </p:txBody>
      </p:sp>
      <p:sp>
        <p:nvSpPr>
          <p:cNvPr id="52" name="Arc 51"/>
          <p:cNvSpPr/>
          <p:nvPr/>
        </p:nvSpPr>
        <p:spPr bwMode="auto">
          <a:xfrm rot="17355632" flipH="1">
            <a:off x="2449884" y="2151775"/>
            <a:ext cx="1104259" cy="2053458"/>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
        <p:nvSpPr>
          <p:cNvPr id="53" name="Arc 52"/>
          <p:cNvSpPr/>
          <p:nvPr/>
        </p:nvSpPr>
        <p:spPr bwMode="auto">
          <a:xfrm rot="15491850" flipH="1">
            <a:off x="2131765" y="2267159"/>
            <a:ext cx="1104259" cy="2053458"/>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
        <p:nvSpPr>
          <p:cNvPr id="54" name="ZoneTexte 53"/>
          <p:cNvSpPr txBox="1"/>
          <p:nvPr/>
        </p:nvSpPr>
        <p:spPr>
          <a:xfrm rot="1957818">
            <a:off x="844360" y="2861660"/>
            <a:ext cx="1738469" cy="276999"/>
          </a:xfrm>
          <a:prstGeom prst="rect">
            <a:avLst/>
          </a:prstGeom>
          <a:noFill/>
        </p:spPr>
        <p:txBody>
          <a:bodyPr wrap="square" rtlCol="0">
            <a:spAutoFit/>
          </a:bodyPr>
          <a:lstStyle/>
          <a:p>
            <a:pPr algn="ctr"/>
            <a:r>
              <a:rPr lang="fr-FR" sz="1200" dirty="0">
                <a:solidFill>
                  <a:schemeClr val="accent4">
                    <a:lumMod val="65000"/>
                    <a:lumOff val="35000"/>
                  </a:schemeClr>
                </a:solidFill>
                <a:latin typeface="Calibri" panose="020F0502020204030204" pitchFamily="34" charset="0"/>
              </a:rPr>
              <a:t>Données SI Distribution</a:t>
            </a:r>
          </a:p>
        </p:txBody>
      </p:sp>
      <p:sp>
        <p:nvSpPr>
          <p:cNvPr id="55" name="ZoneTexte 54"/>
          <p:cNvSpPr txBox="1"/>
          <p:nvPr/>
        </p:nvSpPr>
        <p:spPr>
          <a:xfrm rot="989588">
            <a:off x="688500" y="3263114"/>
            <a:ext cx="1738469" cy="276999"/>
          </a:xfrm>
          <a:prstGeom prst="rect">
            <a:avLst/>
          </a:prstGeom>
          <a:noFill/>
        </p:spPr>
        <p:txBody>
          <a:bodyPr wrap="square" rtlCol="0">
            <a:spAutoFit/>
          </a:bodyPr>
          <a:lstStyle/>
          <a:p>
            <a:pPr algn="ctr"/>
            <a:r>
              <a:rPr lang="fr-FR" sz="1200" dirty="0">
                <a:solidFill>
                  <a:schemeClr val="accent4">
                    <a:lumMod val="65000"/>
                    <a:lumOff val="35000"/>
                  </a:schemeClr>
                </a:solidFill>
                <a:latin typeface="Calibri" panose="020F0502020204030204" pitchFamily="34" charset="0"/>
              </a:rPr>
              <a:t>Données SI Production </a:t>
            </a:r>
          </a:p>
        </p:txBody>
      </p:sp>
      <p:sp>
        <p:nvSpPr>
          <p:cNvPr id="56" name="ZoneTexte 55"/>
          <p:cNvSpPr txBox="1"/>
          <p:nvPr/>
        </p:nvSpPr>
        <p:spPr>
          <a:xfrm rot="190082">
            <a:off x="611802" y="3660873"/>
            <a:ext cx="1738469" cy="276999"/>
          </a:xfrm>
          <a:prstGeom prst="rect">
            <a:avLst/>
          </a:prstGeom>
          <a:noFill/>
        </p:spPr>
        <p:txBody>
          <a:bodyPr wrap="square" rtlCol="0">
            <a:spAutoFit/>
          </a:bodyPr>
          <a:lstStyle/>
          <a:p>
            <a:pPr algn="ctr"/>
            <a:r>
              <a:rPr lang="fr-FR" sz="1200" dirty="0">
                <a:solidFill>
                  <a:schemeClr val="accent4">
                    <a:lumMod val="65000"/>
                    <a:lumOff val="35000"/>
                  </a:schemeClr>
                </a:solidFill>
                <a:latin typeface="Calibri" panose="020F0502020204030204" pitchFamily="34" charset="0"/>
              </a:rPr>
              <a:t>Données SI Partenaires </a:t>
            </a:r>
          </a:p>
        </p:txBody>
      </p:sp>
      <p:sp>
        <p:nvSpPr>
          <p:cNvPr id="79" name="Arc 78"/>
          <p:cNvSpPr/>
          <p:nvPr/>
        </p:nvSpPr>
        <p:spPr bwMode="auto">
          <a:xfrm rot="16575372" flipH="1">
            <a:off x="2313929" y="2195858"/>
            <a:ext cx="1104259" cy="2053458"/>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
        <p:nvSpPr>
          <p:cNvPr id="80" name="Arc 79"/>
          <p:cNvSpPr/>
          <p:nvPr/>
        </p:nvSpPr>
        <p:spPr bwMode="auto">
          <a:xfrm rot="4727508">
            <a:off x="2879295" y="2094122"/>
            <a:ext cx="1104259" cy="2053458"/>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
        <p:nvSpPr>
          <p:cNvPr id="81" name="Arc 80"/>
          <p:cNvSpPr/>
          <p:nvPr/>
        </p:nvSpPr>
        <p:spPr bwMode="auto">
          <a:xfrm rot="5400000">
            <a:off x="3012819" y="2160634"/>
            <a:ext cx="1104259" cy="2053458"/>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
        <p:nvSpPr>
          <p:cNvPr id="82" name="Arc 81"/>
          <p:cNvSpPr/>
          <p:nvPr/>
        </p:nvSpPr>
        <p:spPr bwMode="auto">
          <a:xfrm rot="6887276">
            <a:off x="3248634" y="2400355"/>
            <a:ext cx="1104259" cy="2053458"/>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
        <p:nvSpPr>
          <p:cNvPr id="83" name="Arc 82"/>
          <p:cNvSpPr/>
          <p:nvPr/>
        </p:nvSpPr>
        <p:spPr bwMode="auto">
          <a:xfrm rot="6028122">
            <a:off x="3127077" y="2275952"/>
            <a:ext cx="1104259" cy="2053458"/>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
        <p:nvSpPr>
          <p:cNvPr id="84" name="ZoneTexte 83"/>
          <p:cNvSpPr txBox="1"/>
          <p:nvPr/>
        </p:nvSpPr>
        <p:spPr>
          <a:xfrm rot="19991370">
            <a:off x="3841419" y="2822790"/>
            <a:ext cx="2356797" cy="276999"/>
          </a:xfrm>
          <a:prstGeom prst="rect">
            <a:avLst/>
          </a:prstGeom>
          <a:noFill/>
        </p:spPr>
        <p:txBody>
          <a:bodyPr wrap="square" rtlCol="0">
            <a:spAutoFit/>
          </a:bodyPr>
          <a:lstStyle/>
          <a:p>
            <a:pPr algn="ctr"/>
            <a:r>
              <a:rPr lang="fr-FR" sz="1200" dirty="0">
                <a:solidFill>
                  <a:schemeClr val="accent4">
                    <a:lumMod val="65000"/>
                    <a:lumOff val="35000"/>
                  </a:schemeClr>
                </a:solidFill>
                <a:latin typeface="Calibri" panose="020F0502020204030204" pitchFamily="34" charset="0"/>
              </a:rPr>
              <a:t>Activités de l’ensemble des canaux</a:t>
            </a:r>
          </a:p>
        </p:txBody>
      </p:sp>
      <p:sp>
        <p:nvSpPr>
          <p:cNvPr id="85" name="ZoneTexte 84"/>
          <p:cNvSpPr txBox="1"/>
          <p:nvPr/>
        </p:nvSpPr>
        <p:spPr>
          <a:xfrm rot="20621970">
            <a:off x="4032972" y="3242495"/>
            <a:ext cx="1839230" cy="276999"/>
          </a:xfrm>
          <a:prstGeom prst="rect">
            <a:avLst/>
          </a:prstGeom>
          <a:noFill/>
        </p:spPr>
        <p:txBody>
          <a:bodyPr wrap="square" rtlCol="0">
            <a:spAutoFit/>
          </a:bodyPr>
          <a:lstStyle/>
          <a:p>
            <a:r>
              <a:rPr lang="fr-FR" sz="1200" dirty="0">
                <a:solidFill>
                  <a:schemeClr val="accent4">
                    <a:lumMod val="65000"/>
                    <a:lumOff val="35000"/>
                  </a:schemeClr>
                </a:solidFill>
                <a:latin typeface="Calibri" panose="020F0502020204030204" pitchFamily="34" charset="0"/>
              </a:rPr>
              <a:t>Données devices, IOT</a:t>
            </a:r>
          </a:p>
        </p:txBody>
      </p:sp>
      <p:sp>
        <p:nvSpPr>
          <p:cNvPr id="86" name="ZoneTexte 85"/>
          <p:cNvSpPr txBox="1"/>
          <p:nvPr/>
        </p:nvSpPr>
        <p:spPr>
          <a:xfrm rot="21084410">
            <a:off x="4081904" y="3604742"/>
            <a:ext cx="1435510" cy="276999"/>
          </a:xfrm>
          <a:prstGeom prst="rect">
            <a:avLst/>
          </a:prstGeom>
          <a:noFill/>
        </p:spPr>
        <p:txBody>
          <a:bodyPr wrap="square" rtlCol="0">
            <a:spAutoFit/>
          </a:bodyPr>
          <a:lstStyle/>
          <a:p>
            <a:r>
              <a:rPr lang="fr-FR" sz="1200" dirty="0">
                <a:solidFill>
                  <a:schemeClr val="accent4">
                    <a:lumMod val="65000"/>
                    <a:lumOff val="35000"/>
                  </a:schemeClr>
                </a:solidFill>
                <a:latin typeface="Calibri" panose="020F0502020204030204" pitchFamily="34" charset="0"/>
              </a:rPr>
              <a:t>Audio, vidéo</a:t>
            </a:r>
          </a:p>
        </p:txBody>
      </p:sp>
      <p:sp>
        <p:nvSpPr>
          <p:cNvPr id="87" name="ZoneTexte 86"/>
          <p:cNvSpPr txBox="1"/>
          <p:nvPr/>
        </p:nvSpPr>
        <p:spPr>
          <a:xfrm rot="302284">
            <a:off x="4067317" y="3981471"/>
            <a:ext cx="1435510" cy="276999"/>
          </a:xfrm>
          <a:prstGeom prst="rect">
            <a:avLst/>
          </a:prstGeom>
          <a:noFill/>
        </p:spPr>
        <p:txBody>
          <a:bodyPr wrap="square" rtlCol="0">
            <a:spAutoFit/>
          </a:bodyPr>
          <a:lstStyle/>
          <a:p>
            <a:r>
              <a:rPr lang="fr-FR" sz="1200" dirty="0">
                <a:solidFill>
                  <a:schemeClr val="accent4">
                    <a:lumMod val="65000"/>
                    <a:lumOff val="35000"/>
                  </a:schemeClr>
                </a:solidFill>
                <a:latin typeface="Calibri" panose="020F0502020204030204" pitchFamily="34" charset="0"/>
              </a:rPr>
              <a:t>Données Tierces</a:t>
            </a:r>
          </a:p>
        </p:txBody>
      </p:sp>
    </p:spTree>
    <p:extLst>
      <p:ext uri="{BB962C8B-B14F-4D97-AF65-F5344CB8AC3E}">
        <p14:creationId xmlns:p14="http://schemas.microsoft.com/office/powerpoint/2010/main" val="3722571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01BDF0-DF6B-D820-FFCD-868B50F708D4}"/>
              </a:ext>
            </a:extLst>
          </p:cNvPr>
          <p:cNvSpPr>
            <a:spLocks noGrp="1"/>
          </p:cNvSpPr>
          <p:nvPr>
            <p:ph type="title"/>
          </p:nvPr>
        </p:nvSpPr>
        <p:spPr/>
        <p:txBody>
          <a:bodyPr/>
          <a:lstStyle/>
          <a:p>
            <a:r>
              <a:rPr lang="fr-FR" dirty="0" err="1"/>
              <a:t>Wikipedia</a:t>
            </a:r>
            <a:endParaRPr lang="fr-FR" dirty="0"/>
          </a:p>
        </p:txBody>
      </p:sp>
      <p:sp>
        <p:nvSpPr>
          <p:cNvPr id="3" name="Espace réservé du contenu 2">
            <a:extLst>
              <a:ext uri="{FF2B5EF4-FFF2-40B4-BE49-F238E27FC236}">
                <a16:creationId xmlns:a16="http://schemas.microsoft.com/office/drawing/2014/main" id="{83F493A2-FB1C-A50B-63EC-2D06A57CD31B}"/>
              </a:ext>
            </a:extLst>
          </p:cNvPr>
          <p:cNvSpPr>
            <a:spLocks noGrp="1"/>
          </p:cNvSpPr>
          <p:nvPr>
            <p:ph idx="1"/>
          </p:nvPr>
        </p:nvSpPr>
        <p:spPr/>
        <p:txBody>
          <a:bodyPr/>
          <a:lstStyle/>
          <a:p>
            <a:r>
              <a:rPr lang="fr-FR" dirty="0"/>
              <a:t>Les MDM sous-tendent l’ensemble du système d’information, ce qui explique pourquoi leur gestion est devenue un enjeu crucial dans toutes les organisations depuis une dizaine d’années. Classiquement, trois types de données référentielles sont la cible de la MDM :</a:t>
            </a:r>
          </a:p>
          <a:p>
            <a:pPr lvl="1"/>
            <a:r>
              <a:rPr lang="fr-FR" dirty="0"/>
              <a:t>les données « clients/fournisseurs »</a:t>
            </a:r>
          </a:p>
          <a:p>
            <a:pPr lvl="1"/>
            <a:r>
              <a:rPr lang="fr-FR" dirty="0"/>
              <a:t>les données « produits »</a:t>
            </a:r>
          </a:p>
          <a:p>
            <a:pPr lvl="1"/>
            <a:r>
              <a:rPr lang="fr-FR" dirty="0"/>
              <a:t>les données « financières »</a:t>
            </a:r>
          </a:p>
        </p:txBody>
      </p:sp>
    </p:spTree>
    <p:extLst>
      <p:ext uri="{BB962C8B-B14F-4D97-AF65-F5344CB8AC3E}">
        <p14:creationId xmlns:p14="http://schemas.microsoft.com/office/powerpoint/2010/main" val="118878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1962661" y="2558843"/>
            <a:ext cx="2245682" cy="2896870"/>
          </a:xfrm>
          <a:prstGeom prst="rect">
            <a:avLst/>
          </a:prstGeom>
        </p:spPr>
      </p:pic>
      <p:sp>
        <p:nvSpPr>
          <p:cNvPr id="47" name="Titre 46"/>
          <p:cNvSpPr>
            <a:spLocks noGrp="1"/>
          </p:cNvSpPr>
          <p:nvPr>
            <p:ph type="title"/>
          </p:nvPr>
        </p:nvSpPr>
        <p:spPr/>
        <p:txBody>
          <a:bodyPr/>
          <a:lstStyle/>
          <a:p>
            <a:r>
              <a:rPr lang="fr-FR" sz="1500" b="1" dirty="0">
                <a:latin typeface="+mn-lt"/>
              </a:rPr>
              <a:t>Ecran n°5</a:t>
            </a:r>
            <a:br>
              <a:rPr lang="fr-FR" sz="1500" b="1" dirty="0">
                <a:latin typeface="+mn-lt"/>
              </a:rPr>
            </a:br>
            <a:r>
              <a:rPr lang="fr-FR" sz="1500" dirty="0">
                <a:latin typeface="+mn-lt"/>
              </a:rPr>
              <a:t>DataLake = socle non visible</a:t>
            </a:r>
          </a:p>
        </p:txBody>
      </p:sp>
      <p:sp>
        <p:nvSpPr>
          <p:cNvPr id="48" name="Espace réservé du texte 47"/>
          <p:cNvSpPr>
            <a:spLocks noGrp="1"/>
          </p:cNvSpPr>
          <p:nvPr>
            <p:ph type="body" sz="quarter" idx="13"/>
          </p:nvPr>
        </p:nvSpPr>
        <p:spPr/>
        <p:txBody>
          <a:bodyPr/>
          <a:lstStyle/>
          <a:p>
            <a:r>
              <a:rPr lang="fr-FR" b="1" dirty="0"/>
              <a:t>Message clé : </a:t>
            </a:r>
            <a:br>
              <a:rPr lang="fr-FR" b="1" dirty="0"/>
            </a:br>
            <a:r>
              <a:rPr lang="fr-FR" dirty="0"/>
              <a:t>DataLake sécurisé et pas accessible par les utilisateurs</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r>
              <a:rPr lang="fr-FR" dirty="0">
                <a:solidFill>
                  <a:schemeClr val="bg1"/>
                </a:solidFill>
              </a:rPr>
              <a:t>Afficher le DataLake en mettant en exergue le chapeau de la citerne</a:t>
            </a:r>
          </a:p>
          <a:p>
            <a:pPr marL="214313" indent="-214313" algn="l">
              <a:buFont typeface="Arial" panose="020B0604020202020204" pitchFamily="34" charset="0"/>
              <a:buChar char="•"/>
            </a:pPr>
            <a:r>
              <a:rPr lang="fr-FR" dirty="0">
                <a:solidFill>
                  <a:schemeClr val="bg1"/>
                </a:solidFill>
              </a:rPr>
              <a:t>Faire apparaître la flèche</a:t>
            </a:r>
          </a:p>
          <a:p>
            <a:pPr marL="214313" indent="-214313" algn="l">
              <a:buFont typeface="Arial" panose="020B0604020202020204" pitchFamily="34" charset="0"/>
              <a:buChar char="•"/>
            </a:pPr>
            <a:r>
              <a:rPr lang="fr-FR" dirty="0">
                <a:solidFill>
                  <a:schemeClr val="bg1"/>
                </a:solidFill>
              </a:rPr>
              <a:t>Puis faire apparaître le bandeau avec le texte</a:t>
            </a: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4" name="Image 33"/>
          <p:cNvPicPr>
            <a:picLocks noChangeAspect="1"/>
          </p:cNvPicPr>
          <p:nvPr/>
        </p:nvPicPr>
        <p:blipFill>
          <a:blip r:embed="rId10"/>
          <a:stretch>
            <a:fillRect/>
          </a:stretch>
        </p:blipFill>
        <p:spPr>
          <a:xfrm>
            <a:off x="6986934" y="5223488"/>
            <a:ext cx="1689112" cy="698341"/>
          </a:xfrm>
          <a:prstGeom prst="rect">
            <a:avLst/>
          </a:prstGeom>
        </p:spPr>
      </p:pic>
      <p:sp>
        <p:nvSpPr>
          <p:cNvPr id="61" name="Rectangle à coins arrondis 60"/>
          <p:cNvSpPr/>
          <p:nvPr/>
        </p:nvSpPr>
        <p:spPr bwMode="auto">
          <a:xfrm>
            <a:off x="985617" y="2160697"/>
            <a:ext cx="4517807" cy="618680"/>
          </a:xfrm>
          <a:prstGeom prst="roundRect">
            <a:avLst/>
          </a:prstGeom>
          <a:solidFill>
            <a:schemeClr val="bg1"/>
          </a:solidFill>
          <a:ln w="28575" cap="flat" cmpd="sng" algn="ctr">
            <a:solidFill>
              <a:srgbClr val="EF262E"/>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pic>
        <p:nvPicPr>
          <p:cNvPr id="62" name="Image 61"/>
          <p:cNvPicPr>
            <a:picLocks noChangeAspect="1"/>
          </p:cNvPicPr>
          <p:nvPr/>
        </p:nvPicPr>
        <p:blipFill rotWithShape="1">
          <a:blip r:embed="rId11"/>
          <a:srcRect l="45660" t="22723" r="39701" b="64905"/>
          <a:stretch/>
        </p:blipFill>
        <p:spPr>
          <a:xfrm>
            <a:off x="1383290" y="2229690"/>
            <a:ext cx="485637" cy="485643"/>
          </a:xfrm>
          <a:prstGeom prst="ellipse">
            <a:avLst/>
          </a:prstGeom>
        </p:spPr>
      </p:pic>
      <p:sp>
        <p:nvSpPr>
          <p:cNvPr id="63" name="ZoneTexte 62"/>
          <p:cNvSpPr txBox="1"/>
          <p:nvPr/>
        </p:nvSpPr>
        <p:spPr>
          <a:xfrm>
            <a:off x="2068093" y="2230574"/>
            <a:ext cx="3352839" cy="923330"/>
          </a:xfrm>
          <a:prstGeom prst="rect">
            <a:avLst/>
          </a:prstGeom>
          <a:noFill/>
        </p:spPr>
        <p:txBody>
          <a:bodyPr wrap="square" rtlCol="0">
            <a:spAutoFit/>
          </a:bodyPr>
          <a:lstStyle/>
          <a:p>
            <a:r>
              <a:rPr lang="fr-FR" sz="1800" dirty="0">
                <a:solidFill>
                  <a:schemeClr val="accent4">
                    <a:lumMod val="65000"/>
                    <a:lumOff val="35000"/>
                  </a:schemeClr>
                </a:solidFill>
                <a:latin typeface="Calibri" panose="020F0502020204030204" pitchFamily="34" charset="0"/>
              </a:rPr>
              <a:t>Le DataLake est un espace </a:t>
            </a:r>
            <a:r>
              <a:rPr lang="fr-FR" sz="1800" b="1" dirty="0">
                <a:solidFill>
                  <a:schemeClr val="accent4">
                    <a:lumMod val="65000"/>
                    <a:lumOff val="35000"/>
                  </a:schemeClr>
                </a:solidFill>
                <a:latin typeface="Calibri" panose="020F0502020204030204" pitchFamily="34" charset="0"/>
              </a:rPr>
              <a:t>sécurisé</a:t>
            </a:r>
            <a:r>
              <a:rPr lang="fr-FR" sz="1800" dirty="0">
                <a:solidFill>
                  <a:schemeClr val="accent4">
                    <a:lumMod val="65000"/>
                    <a:lumOff val="35000"/>
                  </a:schemeClr>
                </a:solidFill>
                <a:latin typeface="Calibri" panose="020F0502020204030204" pitchFamily="34" charset="0"/>
              </a:rPr>
              <a:t>, </a:t>
            </a:r>
            <a:br>
              <a:rPr lang="fr-FR" sz="1800" dirty="0">
                <a:solidFill>
                  <a:schemeClr val="accent4">
                    <a:lumMod val="65000"/>
                    <a:lumOff val="35000"/>
                  </a:schemeClr>
                </a:solidFill>
                <a:latin typeface="Calibri" panose="020F0502020204030204" pitchFamily="34" charset="0"/>
              </a:rPr>
            </a:br>
            <a:r>
              <a:rPr lang="fr-FR" sz="1800" b="1" dirty="0">
                <a:solidFill>
                  <a:schemeClr val="accent4">
                    <a:lumMod val="65000"/>
                    <a:lumOff val="35000"/>
                  </a:schemeClr>
                </a:solidFill>
                <a:latin typeface="Calibri" panose="020F0502020204030204" pitchFamily="34" charset="0"/>
              </a:rPr>
              <a:t>non accessible en direct</a:t>
            </a:r>
            <a:r>
              <a:rPr lang="fr-FR" sz="1800" dirty="0">
                <a:solidFill>
                  <a:schemeClr val="accent4">
                    <a:lumMod val="65000"/>
                    <a:lumOff val="35000"/>
                  </a:schemeClr>
                </a:solidFill>
                <a:latin typeface="Calibri" panose="020F0502020204030204" pitchFamily="34" charset="0"/>
              </a:rPr>
              <a:t>.</a:t>
            </a:r>
          </a:p>
        </p:txBody>
      </p:sp>
      <p:sp>
        <p:nvSpPr>
          <p:cNvPr id="76" name="Arc 75"/>
          <p:cNvSpPr/>
          <p:nvPr/>
        </p:nvSpPr>
        <p:spPr bwMode="auto">
          <a:xfrm rot="8300774">
            <a:off x="2150408" y="1591142"/>
            <a:ext cx="1010697" cy="1955327"/>
          </a:xfrm>
          <a:prstGeom prst="arc">
            <a:avLst>
              <a:gd name="adj1" fmla="val 17372691"/>
              <a:gd name="adj2" fmla="val 739050"/>
            </a:avLst>
          </a:prstGeom>
          <a:noFill/>
          <a:ln w="28575" cap="flat" cmpd="sng" algn="ctr">
            <a:solidFill>
              <a:srgbClr val="EF262E"/>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Tree>
    <p:extLst>
      <p:ext uri="{BB962C8B-B14F-4D97-AF65-F5344CB8AC3E}">
        <p14:creationId xmlns:p14="http://schemas.microsoft.com/office/powerpoint/2010/main" val="2813742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n°6</a:t>
            </a:r>
            <a:br>
              <a:rPr lang="fr-FR" sz="1500" b="1" dirty="0">
                <a:latin typeface="+mn-lt"/>
              </a:rPr>
            </a:br>
            <a:r>
              <a:rPr lang="fr-FR" sz="1500" dirty="0">
                <a:latin typeface="+mn-lt"/>
              </a:rPr>
              <a:t>Mise à disposition = conformité</a:t>
            </a:r>
          </a:p>
        </p:txBody>
      </p:sp>
      <p:sp>
        <p:nvSpPr>
          <p:cNvPr id="48" name="Espace réservé du texte 47"/>
          <p:cNvSpPr>
            <a:spLocks noGrp="1"/>
          </p:cNvSpPr>
          <p:nvPr>
            <p:ph type="body" sz="quarter" idx="13"/>
          </p:nvPr>
        </p:nvSpPr>
        <p:spPr/>
        <p:txBody>
          <a:bodyPr/>
          <a:lstStyle/>
          <a:p>
            <a:r>
              <a:rPr lang="fr-FR" b="1" dirty="0"/>
              <a:t>Message clé : </a:t>
            </a:r>
            <a:r>
              <a:rPr lang="fr-FR" dirty="0"/>
              <a:t>les données mise à disposition à partir du DataLake sont visées par la conformité</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r>
              <a:rPr lang="fr-FR" dirty="0">
                <a:solidFill>
                  <a:schemeClr val="bg1"/>
                </a:solidFill>
              </a:rPr>
              <a:t>Afficher la vue DataLake. </a:t>
            </a:r>
          </a:p>
          <a:p>
            <a:pPr marL="214313" indent="-214313" algn="l">
              <a:buFont typeface="Arial" panose="020B0604020202020204" pitchFamily="34" charset="0"/>
              <a:buChar char="•"/>
            </a:pPr>
            <a:r>
              <a:rPr lang="fr-FR" dirty="0">
                <a:solidFill>
                  <a:schemeClr val="bg1"/>
                </a:solidFill>
              </a:rPr>
              <a:t>Faire apparaître le logo avec la main  puis le trait rouge et la flèche sur la droite et enfin le texte associé</a:t>
            </a:r>
          </a:p>
          <a:p>
            <a:pPr marL="214313" indent="-214313" algn="l">
              <a:buFont typeface="Arial" panose="020B0604020202020204" pitchFamily="34" charset="0"/>
              <a:buChar char="•"/>
            </a:pPr>
            <a:r>
              <a:rPr lang="fr-FR" dirty="0">
                <a:solidFill>
                  <a:schemeClr val="bg1"/>
                </a:solidFill>
              </a:rPr>
              <a:t>Faire apparaître ensuite le personnage puis la légende conformité et enfin le texte sur le référent conformité</a:t>
            </a: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4" name="Image 33"/>
          <p:cNvPicPr>
            <a:picLocks noChangeAspect="1"/>
          </p:cNvPicPr>
          <p:nvPr/>
        </p:nvPicPr>
        <p:blipFill>
          <a:blip r:embed="rId9"/>
          <a:stretch>
            <a:fillRect/>
          </a:stretch>
        </p:blipFill>
        <p:spPr>
          <a:xfrm>
            <a:off x="6986934" y="5223488"/>
            <a:ext cx="1689112" cy="698341"/>
          </a:xfrm>
          <a:prstGeom prst="rect">
            <a:avLst/>
          </a:prstGeom>
        </p:spPr>
      </p:pic>
      <p:pic>
        <p:nvPicPr>
          <p:cNvPr id="54" name="Image 53"/>
          <p:cNvPicPr>
            <a:picLocks noChangeAspect="1"/>
          </p:cNvPicPr>
          <p:nvPr/>
        </p:nvPicPr>
        <p:blipFill>
          <a:blip r:embed="rId10"/>
          <a:stretch>
            <a:fillRect/>
          </a:stretch>
        </p:blipFill>
        <p:spPr>
          <a:xfrm>
            <a:off x="92943" y="2184335"/>
            <a:ext cx="2245682" cy="2896870"/>
          </a:xfrm>
          <a:prstGeom prst="rect">
            <a:avLst/>
          </a:prstGeom>
        </p:spPr>
      </p:pic>
      <p:pic>
        <p:nvPicPr>
          <p:cNvPr id="52" name="Image 51"/>
          <p:cNvPicPr>
            <a:picLocks noChangeAspect="1"/>
          </p:cNvPicPr>
          <p:nvPr/>
        </p:nvPicPr>
        <p:blipFill rotWithShape="1">
          <a:blip r:embed="rId11"/>
          <a:srcRect l="45660" t="22723" r="39701" b="64905"/>
          <a:stretch/>
        </p:blipFill>
        <p:spPr>
          <a:xfrm>
            <a:off x="767965" y="2620668"/>
            <a:ext cx="746070" cy="746080"/>
          </a:xfrm>
          <a:prstGeom prst="ellipse">
            <a:avLst/>
          </a:prstGeom>
        </p:spPr>
      </p:pic>
      <p:cxnSp>
        <p:nvCxnSpPr>
          <p:cNvPr id="55" name="Connecteur droit 54"/>
          <p:cNvCxnSpPr/>
          <p:nvPr/>
        </p:nvCxnSpPr>
        <p:spPr bwMode="auto">
          <a:xfrm>
            <a:off x="1827116" y="2850595"/>
            <a:ext cx="0" cy="329318"/>
          </a:xfrm>
          <a:prstGeom prst="line">
            <a:avLst/>
          </a:prstGeom>
          <a:solidFill>
            <a:schemeClr val="accent1"/>
          </a:solidFill>
          <a:ln w="57150" cap="flat" cmpd="sng" algn="ctr">
            <a:solidFill>
              <a:srgbClr val="EF262E"/>
            </a:solidFill>
            <a:prstDash val="solid"/>
            <a:round/>
            <a:headEnd type="none" w="med" len="med"/>
            <a:tailEnd type="none" w="med" len="med"/>
          </a:ln>
          <a:effectLst/>
        </p:spPr>
      </p:cxnSp>
      <p:sp>
        <p:nvSpPr>
          <p:cNvPr id="56" name="Arc 55"/>
          <p:cNvSpPr/>
          <p:nvPr/>
        </p:nvSpPr>
        <p:spPr bwMode="auto">
          <a:xfrm rot="17249539">
            <a:off x="2045725" y="2564961"/>
            <a:ext cx="1140149" cy="1897489"/>
          </a:xfrm>
          <a:prstGeom prst="arc">
            <a:avLst>
              <a:gd name="adj1" fmla="val 17372691"/>
              <a:gd name="adj2" fmla="val 0"/>
            </a:avLst>
          </a:prstGeom>
          <a:noFill/>
          <a:ln w="28575" cap="flat" cmpd="sng" algn="ctr">
            <a:solidFill>
              <a:srgbClr val="EF262E"/>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
        <p:nvSpPr>
          <p:cNvPr id="57" name="ZoneTexte 56"/>
          <p:cNvSpPr txBox="1"/>
          <p:nvPr/>
        </p:nvSpPr>
        <p:spPr>
          <a:xfrm>
            <a:off x="2833896" y="2620668"/>
            <a:ext cx="3263236" cy="1477328"/>
          </a:xfrm>
          <a:prstGeom prst="rect">
            <a:avLst/>
          </a:prstGeom>
          <a:noFill/>
        </p:spPr>
        <p:txBody>
          <a:bodyPr wrap="square" rtlCol="0">
            <a:spAutoFit/>
          </a:bodyPr>
          <a:lstStyle/>
          <a:p>
            <a:r>
              <a:rPr lang="fr-FR" sz="1800" dirty="0">
                <a:solidFill>
                  <a:schemeClr val="accent4">
                    <a:lumMod val="65000"/>
                    <a:lumOff val="35000"/>
                  </a:schemeClr>
                </a:solidFill>
                <a:latin typeface="Calibri" panose="020F0502020204030204" pitchFamily="34" charset="0"/>
              </a:rPr>
              <a:t>Les </a:t>
            </a:r>
            <a:r>
              <a:rPr lang="fr-FR" sz="1800" b="1" dirty="0">
                <a:solidFill>
                  <a:schemeClr val="accent4">
                    <a:lumMod val="65000"/>
                    <a:lumOff val="35000"/>
                  </a:schemeClr>
                </a:solidFill>
                <a:latin typeface="Calibri" panose="020F0502020204030204" pitchFamily="34" charset="0"/>
              </a:rPr>
              <a:t>données</a:t>
            </a:r>
            <a:r>
              <a:rPr lang="fr-FR" sz="1800" dirty="0">
                <a:solidFill>
                  <a:schemeClr val="accent4">
                    <a:lumMod val="65000"/>
                    <a:lumOff val="35000"/>
                  </a:schemeClr>
                </a:solidFill>
                <a:latin typeface="Calibri" panose="020F0502020204030204" pitchFamily="34" charset="0"/>
              </a:rPr>
              <a:t> recopiées du DataLake pour mise à disposition sur le DataLab</a:t>
            </a:r>
            <a:br>
              <a:rPr lang="fr-FR" sz="1800" dirty="0">
                <a:solidFill>
                  <a:schemeClr val="accent4">
                    <a:lumMod val="65000"/>
                    <a:lumOff val="35000"/>
                  </a:schemeClr>
                </a:solidFill>
                <a:latin typeface="Calibri" panose="020F0502020204030204" pitchFamily="34" charset="0"/>
              </a:rPr>
            </a:br>
            <a:r>
              <a:rPr lang="fr-FR" sz="1800" dirty="0">
                <a:solidFill>
                  <a:schemeClr val="accent4">
                    <a:lumMod val="65000"/>
                    <a:lumOff val="35000"/>
                  </a:schemeClr>
                </a:solidFill>
                <a:latin typeface="Calibri" panose="020F0502020204030204" pitchFamily="34" charset="0"/>
              </a:rPr>
              <a:t>sont </a:t>
            </a:r>
            <a:r>
              <a:rPr lang="fr-FR" sz="1800" b="1" dirty="0">
                <a:solidFill>
                  <a:schemeClr val="accent4">
                    <a:lumMod val="65000"/>
                    <a:lumOff val="35000"/>
                  </a:schemeClr>
                </a:solidFill>
                <a:latin typeface="Calibri" panose="020F0502020204030204" pitchFamily="34" charset="0"/>
              </a:rPr>
              <a:t>mises en conformité </a:t>
            </a:r>
            <a:r>
              <a:rPr lang="fr-FR" sz="1800" dirty="0">
                <a:solidFill>
                  <a:schemeClr val="accent4">
                    <a:lumMod val="65000"/>
                    <a:lumOff val="35000"/>
                  </a:schemeClr>
                </a:solidFill>
                <a:latin typeface="Calibri" panose="020F0502020204030204" pitchFamily="34" charset="0"/>
              </a:rPr>
              <a:t>et </a:t>
            </a:r>
            <a:r>
              <a:rPr lang="fr-FR" sz="1800" b="1" dirty="0">
                <a:solidFill>
                  <a:schemeClr val="accent4">
                    <a:lumMod val="65000"/>
                    <a:lumOff val="35000"/>
                  </a:schemeClr>
                </a:solidFill>
                <a:latin typeface="Calibri" panose="020F0502020204030204" pitchFamily="34" charset="0"/>
              </a:rPr>
              <a:t>désensibilisées.</a:t>
            </a:r>
            <a:endParaRPr lang="fr-FR" sz="1800" dirty="0">
              <a:solidFill>
                <a:schemeClr val="accent4">
                  <a:lumMod val="65000"/>
                  <a:lumOff val="35000"/>
                </a:schemeClr>
              </a:solidFill>
              <a:latin typeface="Calibri" panose="020F0502020204030204" pitchFamily="34" charset="0"/>
            </a:endParaRPr>
          </a:p>
        </p:txBody>
      </p:sp>
      <p:pic>
        <p:nvPicPr>
          <p:cNvPr id="58" name="Image 57"/>
          <p:cNvPicPr>
            <a:picLocks noChangeAspect="1"/>
          </p:cNvPicPr>
          <p:nvPr/>
        </p:nvPicPr>
        <p:blipFill>
          <a:blip r:embed="rId12"/>
          <a:stretch>
            <a:fillRect/>
          </a:stretch>
        </p:blipFill>
        <p:spPr>
          <a:xfrm>
            <a:off x="5535688" y="3583970"/>
            <a:ext cx="589839" cy="1600339"/>
          </a:xfrm>
          <a:prstGeom prst="rect">
            <a:avLst/>
          </a:prstGeom>
        </p:spPr>
      </p:pic>
      <p:grpSp>
        <p:nvGrpSpPr>
          <p:cNvPr id="59" name="Groupe 58"/>
          <p:cNvGrpSpPr/>
          <p:nvPr/>
        </p:nvGrpSpPr>
        <p:grpSpPr>
          <a:xfrm rot="10800000" flipV="1">
            <a:off x="5239578" y="4103888"/>
            <a:ext cx="352796" cy="365819"/>
            <a:chOff x="4572000" y="4344768"/>
            <a:chExt cx="470395" cy="487758"/>
          </a:xfrm>
        </p:grpSpPr>
        <p:cxnSp>
          <p:nvCxnSpPr>
            <p:cNvPr id="60" name="Connecteur droit 59"/>
            <p:cNvCxnSpPr/>
            <p:nvPr/>
          </p:nvCxnSpPr>
          <p:spPr bwMode="auto">
            <a:xfrm flipV="1">
              <a:off x="4905276" y="4344768"/>
              <a:ext cx="137119" cy="487758"/>
            </a:xfrm>
            <a:prstGeom prst="line">
              <a:avLst/>
            </a:prstGeom>
            <a:solidFill>
              <a:schemeClr val="accent1"/>
            </a:solidFill>
            <a:ln w="9525" cap="flat" cmpd="sng" algn="ctr">
              <a:solidFill>
                <a:schemeClr val="accent5">
                  <a:lumMod val="75000"/>
                </a:schemeClr>
              </a:solidFill>
              <a:prstDash val="solid"/>
              <a:round/>
              <a:headEnd type="none" w="med" len="med"/>
              <a:tailEnd type="none" w="med" len="med"/>
            </a:ln>
            <a:effectLst/>
          </p:spPr>
        </p:cxnSp>
        <p:cxnSp>
          <p:nvCxnSpPr>
            <p:cNvPr id="64" name="Connecteur droit 63"/>
            <p:cNvCxnSpPr/>
            <p:nvPr/>
          </p:nvCxnSpPr>
          <p:spPr bwMode="auto">
            <a:xfrm>
              <a:off x="4572000" y="4832525"/>
              <a:ext cx="333276" cy="1"/>
            </a:xfrm>
            <a:prstGeom prst="line">
              <a:avLst/>
            </a:prstGeom>
            <a:solidFill>
              <a:schemeClr val="accent1"/>
            </a:solidFill>
            <a:ln w="9525" cap="flat" cmpd="sng" algn="ctr">
              <a:solidFill>
                <a:schemeClr val="accent5">
                  <a:lumMod val="75000"/>
                </a:schemeClr>
              </a:solidFill>
              <a:prstDash val="solid"/>
              <a:round/>
              <a:headEnd type="none" w="med" len="med"/>
              <a:tailEnd type="none" w="med" len="med"/>
            </a:ln>
            <a:effectLst/>
          </p:spPr>
        </p:cxnSp>
      </p:grpSp>
      <p:sp>
        <p:nvSpPr>
          <p:cNvPr id="65" name="ZoneTexte 64"/>
          <p:cNvSpPr txBox="1"/>
          <p:nvPr/>
        </p:nvSpPr>
        <p:spPr>
          <a:xfrm>
            <a:off x="4220475" y="3907681"/>
            <a:ext cx="1277126" cy="219291"/>
          </a:xfrm>
          <a:prstGeom prst="rect">
            <a:avLst/>
          </a:prstGeom>
          <a:noFill/>
        </p:spPr>
        <p:txBody>
          <a:bodyPr wrap="square" rtlCol="0">
            <a:spAutoFit/>
          </a:bodyPr>
          <a:lstStyle/>
          <a:p>
            <a:pPr algn="r"/>
            <a:r>
              <a:rPr lang="fr-FR" sz="825" b="1" dirty="0">
                <a:solidFill>
                  <a:schemeClr val="accent4">
                    <a:lumMod val="65000"/>
                    <a:lumOff val="35000"/>
                  </a:schemeClr>
                </a:solidFill>
                <a:latin typeface="Calibri" panose="020F0502020204030204" pitchFamily="34" charset="0"/>
              </a:rPr>
              <a:t>Conformité</a:t>
            </a:r>
          </a:p>
        </p:txBody>
      </p:sp>
      <p:sp>
        <p:nvSpPr>
          <p:cNvPr id="66" name="ZoneTexte 65"/>
          <p:cNvSpPr txBox="1"/>
          <p:nvPr/>
        </p:nvSpPr>
        <p:spPr>
          <a:xfrm>
            <a:off x="2592164" y="5110195"/>
            <a:ext cx="3627966" cy="1477328"/>
          </a:xfrm>
          <a:prstGeom prst="rect">
            <a:avLst/>
          </a:prstGeom>
          <a:noFill/>
        </p:spPr>
        <p:txBody>
          <a:bodyPr wrap="square" rtlCol="0">
            <a:spAutoFit/>
          </a:bodyPr>
          <a:lstStyle/>
          <a:p>
            <a:pPr algn="r"/>
            <a:r>
              <a:rPr lang="fr-FR" sz="1800" dirty="0">
                <a:solidFill>
                  <a:schemeClr val="accent4">
                    <a:lumMod val="65000"/>
                    <a:lumOff val="35000"/>
                  </a:schemeClr>
                </a:solidFill>
                <a:latin typeface="Calibri" panose="020F0502020204030204" pitchFamily="34" charset="0"/>
              </a:rPr>
              <a:t>Le </a:t>
            </a:r>
            <a:r>
              <a:rPr lang="fr-FR" sz="1800" b="1" dirty="0">
                <a:solidFill>
                  <a:schemeClr val="accent4">
                    <a:lumMod val="65000"/>
                    <a:lumOff val="35000"/>
                  </a:schemeClr>
                </a:solidFill>
                <a:latin typeface="Calibri" panose="020F0502020204030204" pitchFamily="34" charset="0"/>
              </a:rPr>
              <a:t>référent Data Management </a:t>
            </a:r>
            <a:r>
              <a:rPr lang="fr-FR" sz="1800" dirty="0">
                <a:solidFill>
                  <a:schemeClr val="accent4">
                    <a:lumMod val="65000"/>
                    <a:lumOff val="35000"/>
                  </a:schemeClr>
                </a:solidFill>
                <a:latin typeface="Calibri" panose="020F0502020204030204" pitchFamily="34" charset="0"/>
              </a:rPr>
              <a:t>accompagne cette étape pour identifier et vérifier l’application des traitements adéquats sur les données. </a:t>
            </a:r>
          </a:p>
        </p:txBody>
      </p:sp>
    </p:spTree>
    <p:extLst>
      <p:ext uri="{BB962C8B-B14F-4D97-AF65-F5344CB8AC3E}">
        <p14:creationId xmlns:p14="http://schemas.microsoft.com/office/powerpoint/2010/main" val="4195667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it-IT" sz="1500" b="1" dirty="0">
                <a:latin typeface="+mn-lt"/>
              </a:rPr>
              <a:t>Ecran n°7</a:t>
            </a:r>
            <a:br>
              <a:rPr lang="it-IT" sz="1500" b="1" dirty="0">
                <a:latin typeface="+mn-lt"/>
              </a:rPr>
            </a:br>
            <a:r>
              <a:rPr lang="it-IT" sz="1500" dirty="0">
                <a:latin typeface="+mn-lt"/>
              </a:rPr>
              <a:t>DataLab – La zone accessible</a:t>
            </a:r>
            <a:endParaRPr lang="fr-FR" sz="1500" dirty="0">
              <a:latin typeface="+mn-lt"/>
            </a:endParaRPr>
          </a:p>
        </p:txBody>
      </p:sp>
      <p:sp>
        <p:nvSpPr>
          <p:cNvPr id="48" name="Espace réservé du texte 47"/>
          <p:cNvSpPr>
            <a:spLocks noGrp="1"/>
          </p:cNvSpPr>
          <p:nvPr>
            <p:ph type="body" sz="quarter" idx="13"/>
          </p:nvPr>
        </p:nvSpPr>
        <p:spPr/>
        <p:txBody>
          <a:bodyPr/>
          <a:lstStyle/>
          <a:p>
            <a:r>
              <a:rPr lang="fr-FR" b="1" dirty="0"/>
              <a:t>Message clé : </a:t>
            </a:r>
            <a:r>
              <a:rPr lang="fr-FR" dirty="0"/>
              <a:t>des espaces existent pour offrir l’accès aux données</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r>
              <a:rPr lang="fr-FR" dirty="0">
                <a:solidFill>
                  <a:schemeClr val="bg1"/>
                </a:solidFill>
              </a:rPr>
              <a:t>A l’affichage,  le cadre autour du DataLab est visible mais masque l’image</a:t>
            </a:r>
          </a:p>
          <a:p>
            <a:pPr marL="214313" indent="-214313" algn="l">
              <a:buFont typeface="Arial" panose="020B0604020202020204" pitchFamily="34" charset="0"/>
              <a:buChar char="•"/>
            </a:pPr>
            <a:r>
              <a:rPr lang="fr-FR" dirty="0">
                <a:solidFill>
                  <a:schemeClr val="bg1"/>
                </a:solidFill>
              </a:rPr>
              <a:t>Faire apparaître le texte en haut avec le cadre</a:t>
            </a:r>
          </a:p>
          <a:p>
            <a:pPr marL="214313" indent="-214313" algn="l">
              <a:buFont typeface="Arial" panose="020B0604020202020204" pitchFamily="34" charset="0"/>
              <a:buChar char="•"/>
            </a:pPr>
            <a:r>
              <a:rPr lang="fr-FR" dirty="0">
                <a:solidFill>
                  <a:schemeClr val="bg1"/>
                </a:solidFill>
              </a:rPr>
              <a:t>Faire apparaître la flèche et rendre progressivement transparent le fond du cadre autour du DataLab</a:t>
            </a:r>
          </a:p>
          <a:p>
            <a:pPr marL="214313" indent="-214313" algn="l">
              <a:buFont typeface="Arial" panose="020B0604020202020204" pitchFamily="34" charset="0"/>
              <a:buChar char="•"/>
            </a:pPr>
            <a:r>
              <a:rPr lang="fr-FR" dirty="0">
                <a:solidFill>
                  <a:schemeClr val="bg1"/>
                </a:solidFill>
              </a:rPr>
              <a:t>Afficher le texte DataLab</a:t>
            </a: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4" name="Image 33"/>
          <p:cNvPicPr>
            <a:picLocks noChangeAspect="1"/>
          </p:cNvPicPr>
          <p:nvPr/>
        </p:nvPicPr>
        <p:blipFill>
          <a:blip r:embed="rId9"/>
          <a:stretch>
            <a:fillRect/>
          </a:stretch>
        </p:blipFill>
        <p:spPr>
          <a:xfrm>
            <a:off x="6986934" y="5223488"/>
            <a:ext cx="1689112" cy="698341"/>
          </a:xfrm>
          <a:prstGeom prst="rect">
            <a:avLst/>
          </a:prstGeom>
        </p:spPr>
      </p:pic>
      <p:pic>
        <p:nvPicPr>
          <p:cNvPr id="10" name="Image 9"/>
          <p:cNvPicPr>
            <a:picLocks noChangeAspect="1"/>
          </p:cNvPicPr>
          <p:nvPr/>
        </p:nvPicPr>
        <p:blipFill>
          <a:blip r:embed="rId10"/>
          <a:stretch>
            <a:fillRect/>
          </a:stretch>
        </p:blipFill>
        <p:spPr>
          <a:xfrm>
            <a:off x="1106132" y="2905207"/>
            <a:ext cx="4616775" cy="2884745"/>
          </a:xfrm>
          <a:prstGeom prst="rect">
            <a:avLst/>
          </a:prstGeom>
        </p:spPr>
      </p:pic>
      <p:sp>
        <p:nvSpPr>
          <p:cNvPr id="61" name="ZoneTexte 60"/>
          <p:cNvSpPr txBox="1"/>
          <p:nvPr/>
        </p:nvSpPr>
        <p:spPr>
          <a:xfrm>
            <a:off x="3775075" y="5469835"/>
            <a:ext cx="1609667" cy="553998"/>
          </a:xfrm>
          <a:prstGeom prst="rect">
            <a:avLst/>
          </a:prstGeom>
          <a:noFill/>
        </p:spPr>
        <p:txBody>
          <a:bodyPr wrap="square" rtlCol="0">
            <a:spAutoFit/>
          </a:bodyPr>
          <a:lstStyle/>
          <a:p>
            <a:pPr algn="ctr"/>
            <a:r>
              <a:rPr lang="fr-FR" sz="1500" b="1" dirty="0">
                <a:solidFill>
                  <a:schemeClr val="accent1"/>
                </a:solidFill>
                <a:latin typeface="Calibri" panose="020F0502020204030204" pitchFamily="34" charset="0"/>
              </a:rPr>
              <a:t>Espace d’accès aux données</a:t>
            </a:r>
          </a:p>
        </p:txBody>
      </p:sp>
      <p:sp>
        <p:nvSpPr>
          <p:cNvPr id="62" name="Rectangle à coins arrondis 61"/>
          <p:cNvSpPr/>
          <p:nvPr/>
        </p:nvSpPr>
        <p:spPr bwMode="auto">
          <a:xfrm>
            <a:off x="315686" y="2176082"/>
            <a:ext cx="5671457" cy="594066"/>
          </a:xfrm>
          <a:prstGeom prst="roundRect">
            <a:avLst/>
          </a:prstGeom>
          <a:solidFill>
            <a:schemeClr val="bg1"/>
          </a:solidFill>
          <a:ln w="28575" cap="flat" cmpd="sng" algn="ctr">
            <a:solidFill>
              <a:schemeClr val="accent6"/>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lvl="0" algn="ctr"/>
            <a:r>
              <a:rPr lang="fr-FR" sz="1800" dirty="0">
                <a:solidFill>
                  <a:srgbClr val="000000">
                    <a:lumMod val="65000"/>
                    <a:lumOff val="35000"/>
                  </a:srgbClr>
                </a:solidFill>
                <a:latin typeface="Calibri" panose="020F0502020204030204" pitchFamily="34" charset="0"/>
              </a:rPr>
              <a:t>Un </a:t>
            </a:r>
            <a:r>
              <a:rPr lang="fr-FR" sz="1800" b="1" dirty="0">
                <a:solidFill>
                  <a:srgbClr val="000000">
                    <a:lumMod val="65000"/>
                    <a:lumOff val="35000"/>
                  </a:srgbClr>
                </a:solidFill>
                <a:latin typeface="Calibri" panose="020F0502020204030204" pitchFamily="34" charset="0"/>
              </a:rPr>
              <a:t>sous-ensemble des données </a:t>
            </a:r>
            <a:r>
              <a:rPr lang="fr-FR" sz="1800" dirty="0">
                <a:solidFill>
                  <a:srgbClr val="000000">
                    <a:lumMod val="65000"/>
                    <a:lumOff val="35000"/>
                  </a:srgbClr>
                </a:solidFill>
                <a:latin typeface="Calibri" panose="020F0502020204030204" pitchFamily="34" charset="0"/>
              </a:rPr>
              <a:t>du DataLake peut m’être </a:t>
            </a:r>
            <a:br>
              <a:rPr lang="fr-FR" sz="1800" dirty="0">
                <a:solidFill>
                  <a:srgbClr val="000000">
                    <a:lumMod val="65000"/>
                    <a:lumOff val="35000"/>
                  </a:srgbClr>
                </a:solidFill>
                <a:latin typeface="Calibri" panose="020F0502020204030204" pitchFamily="34" charset="0"/>
              </a:rPr>
            </a:br>
            <a:r>
              <a:rPr lang="fr-FR" sz="1800" dirty="0">
                <a:solidFill>
                  <a:srgbClr val="000000">
                    <a:lumMod val="65000"/>
                    <a:lumOff val="35000"/>
                  </a:srgbClr>
                </a:solidFill>
                <a:latin typeface="Calibri" panose="020F0502020204030204" pitchFamily="34" charset="0"/>
              </a:rPr>
              <a:t>mis à disposition sur des </a:t>
            </a:r>
            <a:r>
              <a:rPr lang="fr-FR" sz="1500" b="1" dirty="0">
                <a:solidFill>
                  <a:schemeClr val="accent1"/>
                </a:solidFill>
                <a:latin typeface="Calibri" panose="020F0502020204030204" pitchFamily="34" charset="0"/>
              </a:rPr>
              <a:t>espaces</a:t>
            </a:r>
            <a:r>
              <a:rPr lang="fr-FR" sz="1800" dirty="0">
                <a:solidFill>
                  <a:srgbClr val="000000">
                    <a:lumMod val="65000"/>
                    <a:lumOff val="35000"/>
                  </a:srgbClr>
                </a:solidFill>
                <a:latin typeface="Calibri" panose="020F0502020204030204" pitchFamily="34" charset="0"/>
              </a:rPr>
              <a:t> accessibles et sécurisés</a:t>
            </a:r>
          </a:p>
        </p:txBody>
      </p:sp>
      <p:sp>
        <p:nvSpPr>
          <p:cNvPr id="63" name="Arc 62"/>
          <p:cNvSpPr/>
          <p:nvPr/>
        </p:nvSpPr>
        <p:spPr bwMode="auto">
          <a:xfrm rot="1446137">
            <a:off x="4296931" y="2778188"/>
            <a:ext cx="737672" cy="923334"/>
          </a:xfrm>
          <a:prstGeom prst="arc">
            <a:avLst>
              <a:gd name="adj1" fmla="val 16731593"/>
              <a:gd name="adj2" fmla="val 0"/>
            </a:avLst>
          </a:prstGeom>
          <a:noFill/>
          <a:ln w="28575" cap="flat" cmpd="sng" algn="ctr">
            <a:solidFill>
              <a:schemeClr val="accent4">
                <a:lumMod val="50000"/>
                <a:lumOff val="50000"/>
              </a:schemeClr>
            </a:solidFill>
            <a:prstDash val="solid"/>
            <a:round/>
            <a:headEnd type="none" w="med" len="med"/>
            <a:tailEnd type="arrow"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Tree>
    <p:extLst>
      <p:ext uri="{BB962C8B-B14F-4D97-AF65-F5344CB8AC3E}">
        <p14:creationId xmlns:p14="http://schemas.microsoft.com/office/powerpoint/2010/main" val="1032965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n°13</a:t>
            </a:r>
            <a:br>
              <a:rPr lang="fr-FR" sz="1500" b="1" dirty="0">
                <a:latin typeface="+mn-lt"/>
              </a:rPr>
            </a:br>
            <a:r>
              <a:rPr lang="fr-FR" sz="1500" dirty="0">
                <a:latin typeface="+mn-lt"/>
              </a:rPr>
              <a:t>Critères d’éligibilité de mon besoin</a:t>
            </a:r>
          </a:p>
        </p:txBody>
      </p:sp>
      <p:sp>
        <p:nvSpPr>
          <p:cNvPr id="48" name="Espace réservé du texte 47"/>
          <p:cNvSpPr>
            <a:spLocks noGrp="1"/>
          </p:cNvSpPr>
          <p:nvPr>
            <p:ph type="body" sz="quarter" idx="13"/>
          </p:nvPr>
        </p:nvSpPr>
        <p:spPr/>
        <p:txBody>
          <a:bodyPr/>
          <a:lstStyle/>
          <a:p>
            <a:r>
              <a:rPr lang="fr-FR" b="1" dirty="0"/>
              <a:t>Message clé : </a:t>
            </a:r>
            <a:r>
              <a:rPr lang="fr-FR" dirty="0"/>
              <a:t>il faut qualifier son besoin pour valider son orientation vers le DataLab</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1384995"/>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endParaRPr lang="fr-FR" sz="1050" b="1" dirty="0">
              <a:solidFill>
                <a:schemeClr val="bg1"/>
              </a:solidFill>
              <a:latin typeface="Calibri" panose="020F0502020204030204" pitchFamily="34" charset="0"/>
            </a:endParaRPr>
          </a:p>
          <a:p>
            <a:pPr marL="214313" indent="-214313">
              <a:buFontTx/>
              <a:buChar char="-"/>
            </a:pPr>
            <a:r>
              <a:rPr lang="fr-FR" sz="1050" dirty="0">
                <a:solidFill>
                  <a:schemeClr val="bg1"/>
                </a:solidFill>
                <a:latin typeface="Calibri" panose="020F0502020204030204" pitchFamily="34" charset="0"/>
              </a:rPr>
              <a:t>Afficher d’abord le texte introductif en haut puis le cadre avec les questions/critères</a:t>
            </a:r>
          </a:p>
          <a:p>
            <a:pPr marL="214313" indent="-214313">
              <a:buFontTx/>
              <a:buChar char="-"/>
            </a:pPr>
            <a:r>
              <a:rPr lang="fr-FR" sz="1050" dirty="0">
                <a:solidFill>
                  <a:schemeClr val="bg1"/>
                </a:solidFill>
                <a:latin typeface="Calibri" panose="020F0502020204030204" pitchFamily="34" charset="0"/>
              </a:rPr>
              <a:t>Afficher une par une les questions de qualification </a:t>
            </a: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55" name="Image 54"/>
          <p:cNvPicPr>
            <a:picLocks noChangeAspect="1"/>
          </p:cNvPicPr>
          <p:nvPr/>
        </p:nvPicPr>
        <p:blipFill>
          <a:blip r:embed="rId9"/>
          <a:stretch>
            <a:fillRect/>
          </a:stretch>
        </p:blipFill>
        <p:spPr>
          <a:xfrm>
            <a:off x="6998199" y="5218466"/>
            <a:ext cx="1691986" cy="699529"/>
          </a:xfrm>
          <a:prstGeom prst="rect">
            <a:avLst/>
          </a:prstGeom>
        </p:spPr>
      </p:pic>
      <p:pic>
        <p:nvPicPr>
          <p:cNvPr id="56" name="Image 55"/>
          <p:cNvPicPr>
            <a:picLocks noChangeAspect="1"/>
          </p:cNvPicPr>
          <p:nvPr/>
        </p:nvPicPr>
        <p:blipFill>
          <a:blip r:embed="rId10"/>
          <a:stretch>
            <a:fillRect/>
          </a:stretch>
        </p:blipFill>
        <p:spPr>
          <a:xfrm>
            <a:off x="79851" y="2592730"/>
            <a:ext cx="3103580" cy="3325265"/>
          </a:xfrm>
          <a:prstGeom prst="rect">
            <a:avLst/>
          </a:prstGeom>
        </p:spPr>
      </p:pic>
      <p:sp>
        <p:nvSpPr>
          <p:cNvPr id="34" name="ZoneTexte 33"/>
          <p:cNvSpPr txBox="1"/>
          <p:nvPr/>
        </p:nvSpPr>
        <p:spPr>
          <a:xfrm>
            <a:off x="1040155" y="2257857"/>
            <a:ext cx="5441576" cy="923330"/>
          </a:xfrm>
          <a:prstGeom prst="rect">
            <a:avLst/>
          </a:prstGeom>
          <a:noFill/>
        </p:spPr>
        <p:txBody>
          <a:bodyPr wrap="square" rtlCol="0">
            <a:spAutoFit/>
          </a:bodyPr>
          <a:lstStyle/>
          <a:p>
            <a:r>
              <a:rPr lang="fr-FR" sz="1800" dirty="0">
                <a:solidFill>
                  <a:schemeClr val="accent4">
                    <a:lumMod val="65000"/>
                    <a:lumOff val="35000"/>
                  </a:schemeClr>
                </a:solidFill>
                <a:latin typeface="Calibri" panose="020F0502020204030204" pitchFamily="34" charset="0"/>
              </a:rPr>
              <a:t>En qualifiant mon besoin, plusieurs questions peuvent </a:t>
            </a:r>
            <a:br>
              <a:rPr lang="fr-FR" sz="1800" dirty="0">
                <a:solidFill>
                  <a:schemeClr val="accent4">
                    <a:lumMod val="65000"/>
                    <a:lumOff val="35000"/>
                  </a:schemeClr>
                </a:solidFill>
                <a:latin typeface="Calibri" panose="020F0502020204030204" pitchFamily="34" charset="0"/>
              </a:rPr>
            </a:br>
            <a:r>
              <a:rPr lang="fr-FR" sz="1800" dirty="0">
                <a:solidFill>
                  <a:schemeClr val="accent4">
                    <a:lumMod val="65000"/>
                    <a:lumOff val="35000"/>
                  </a:schemeClr>
                </a:solidFill>
                <a:latin typeface="Calibri" panose="020F0502020204030204" pitchFamily="34" charset="0"/>
              </a:rPr>
              <a:t>m’aider à valider l’intérêt d’un espace d’expérimentation :</a:t>
            </a:r>
          </a:p>
        </p:txBody>
      </p:sp>
      <p:sp>
        <p:nvSpPr>
          <p:cNvPr id="38" name="Rectangle à coins arrondis 37"/>
          <p:cNvSpPr/>
          <p:nvPr/>
        </p:nvSpPr>
        <p:spPr bwMode="auto">
          <a:xfrm>
            <a:off x="2128159" y="2961720"/>
            <a:ext cx="4044041" cy="2251060"/>
          </a:xfrm>
          <a:prstGeom prst="roundRect">
            <a:avLst>
              <a:gd name="adj" fmla="val 5947"/>
            </a:avLst>
          </a:prstGeom>
          <a:solidFill>
            <a:schemeClr val="bg1"/>
          </a:solidFill>
          <a:ln w="9525" cap="flat" cmpd="sng" algn="ctr">
            <a:solidFill>
              <a:schemeClr val="accent3">
                <a:lumMod val="6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pic>
        <p:nvPicPr>
          <p:cNvPr id="43" name="Image 4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3332493"/>
            <a:ext cx="168332" cy="168332"/>
          </a:xfrm>
          <a:prstGeom prst="rect">
            <a:avLst/>
          </a:prstGeom>
        </p:spPr>
      </p:pic>
      <p:pic>
        <p:nvPicPr>
          <p:cNvPr id="52" name="Image 5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3557640"/>
            <a:ext cx="168332" cy="168332"/>
          </a:xfrm>
          <a:prstGeom prst="rect">
            <a:avLst/>
          </a:prstGeom>
        </p:spPr>
      </p:pic>
      <p:pic>
        <p:nvPicPr>
          <p:cNvPr id="53" name="Image 5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3782787"/>
            <a:ext cx="168332" cy="168332"/>
          </a:xfrm>
          <a:prstGeom prst="rect">
            <a:avLst/>
          </a:prstGeom>
        </p:spPr>
      </p:pic>
      <p:pic>
        <p:nvPicPr>
          <p:cNvPr id="54" name="Image 53"/>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4007934"/>
            <a:ext cx="168332" cy="168332"/>
          </a:xfrm>
          <a:prstGeom prst="rect">
            <a:avLst/>
          </a:prstGeom>
        </p:spPr>
      </p:pic>
      <p:pic>
        <p:nvPicPr>
          <p:cNvPr id="60" name="Image 59"/>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4233081"/>
            <a:ext cx="168332" cy="168332"/>
          </a:xfrm>
          <a:prstGeom prst="rect">
            <a:avLst/>
          </a:prstGeom>
        </p:spPr>
      </p:pic>
      <p:pic>
        <p:nvPicPr>
          <p:cNvPr id="61" name="Image 60"/>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4458228"/>
            <a:ext cx="168332" cy="168332"/>
          </a:xfrm>
          <a:prstGeom prst="rect">
            <a:avLst/>
          </a:prstGeom>
        </p:spPr>
      </p:pic>
      <p:pic>
        <p:nvPicPr>
          <p:cNvPr id="62" name="Image 6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4683375"/>
            <a:ext cx="168332" cy="168332"/>
          </a:xfrm>
          <a:prstGeom prst="rect">
            <a:avLst/>
          </a:prstGeom>
        </p:spPr>
      </p:pic>
      <p:pic>
        <p:nvPicPr>
          <p:cNvPr id="63" name="Image 6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4908522"/>
            <a:ext cx="168332" cy="168332"/>
          </a:xfrm>
          <a:prstGeom prst="rect">
            <a:avLst/>
          </a:prstGeom>
        </p:spPr>
      </p:pic>
      <p:grpSp>
        <p:nvGrpSpPr>
          <p:cNvPr id="64" name="Groupe 63"/>
          <p:cNvGrpSpPr/>
          <p:nvPr/>
        </p:nvGrpSpPr>
        <p:grpSpPr>
          <a:xfrm>
            <a:off x="2236771" y="3093407"/>
            <a:ext cx="3771656" cy="253916"/>
            <a:chOff x="1800349" y="1971324"/>
            <a:chExt cx="5028874" cy="338555"/>
          </a:xfrm>
        </p:grpSpPr>
        <p:pic>
          <p:nvPicPr>
            <p:cNvPr id="65" name="Image 64"/>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0349" y="1989908"/>
              <a:ext cx="224442" cy="224442"/>
            </a:xfrm>
            <a:prstGeom prst="rect">
              <a:avLst/>
            </a:prstGeom>
          </p:spPr>
        </p:pic>
        <p:sp>
          <p:nvSpPr>
            <p:cNvPr id="66" name="ZoneTexte 65"/>
            <p:cNvSpPr txBox="1"/>
            <p:nvPr/>
          </p:nvSpPr>
          <p:spPr>
            <a:xfrm>
              <a:off x="2024790" y="1971324"/>
              <a:ext cx="4804433" cy="338555"/>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besoin de manipuler un volume important de données ?</a:t>
              </a:r>
            </a:p>
          </p:txBody>
        </p:sp>
      </p:grpSp>
      <p:sp>
        <p:nvSpPr>
          <p:cNvPr id="67" name="ZoneTexte 66"/>
          <p:cNvSpPr txBox="1"/>
          <p:nvPr/>
        </p:nvSpPr>
        <p:spPr>
          <a:xfrm>
            <a:off x="2405103" y="3316431"/>
            <a:ext cx="2801236"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besoin de données hétérogènes ?</a:t>
            </a:r>
          </a:p>
        </p:txBody>
      </p:sp>
      <p:sp>
        <p:nvSpPr>
          <p:cNvPr id="68" name="ZoneTexte 67"/>
          <p:cNvSpPr txBox="1"/>
          <p:nvPr/>
        </p:nvSpPr>
        <p:spPr>
          <a:xfrm>
            <a:off x="2399658" y="3546080"/>
            <a:ext cx="2801236"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Dois-je croiser plusieurs sources de données ?</a:t>
            </a:r>
          </a:p>
        </p:txBody>
      </p:sp>
      <p:sp>
        <p:nvSpPr>
          <p:cNvPr id="69" name="ZoneTexte 68"/>
          <p:cNvSpPr txBox="1"/>
          <p:nvPr/>
        </p:nvSpPr>
        <p:spPr>
          <a:xfrm>
            <a:off x="2405103" y="3768849"/>
            <a:ext cx="3685211"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besoin de données non disponibles dans le DataLake ?</a:t>
            </a:r>
          </a:p>
        </p:txBody>
      </p:sp>
      <p:sp>
        <p:nvSpPr>
          <p:cNvPr id="70" name="ZoneTexte 69"/>
          <p:cNvSpPr txBox="1"/>
          <p:nvPr/>
        </p:nvSpPr>
        <p:spPr>
          <a:xfrm>
            <a:off x="2405103" y="3997260"/>
            <a:ext cx="3685211"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un doute sur la faisabilité des traitements de données ?</a:t>
            </a:r>
          </a:p>
        </p:txBody>
      </p:sp>
      <p:sp>
        <p:nvSpPr>
          <p:cNvPr id="71" name="ZoneTexte 70"/>
          <p:cNvSpPr txBox="1"/>
          <p:nvPr/>
        </p:nvSpPr>
        <p:spPr>
          <a:xfrm>
            <a:off x="2405102" y="4219143"/>
            <a:ext cx="3528530"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Est-ce que je souhaite tester de nouveaux algorithmes ?</a:t>
            </a:r>
          </a:p>
        </p:txBody>
      </p:sp>
      <p:sp>
        <p:nvSpPr>
          <p:cNvPr id="72" name="ZoneTexte 71"/>
          <p:cNvSpPr txBox="1"/>
          <p:nvPr/>
        </p:nvSpPr>
        <p:spPr>
          <a:xfrm>
            <a:off x="2399658" y="4446107"/>
            <a:ext cx="3608770"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besoin d’une capacité de traitement importante ?</a:t>
            </a:r>
          </a:p>
        </p:txBody>
      </p:sp>
      <p:sp>
        <p:nvSpPr>
          <p:cNvPr id="73" name="ZoneTexte 72"/>
          <p:cNvSpPr txBox="1"/>
          <p:nvPr/>
        </p:nvSpPr>
        <p:spPr>
          <a:xfrm>
            <a:off x="2405103" y="4667642"/>
            <a:ext cx="3603325"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besoin d’écrire des données dans un espace dédié ?</a:t>
            </a:r>
          </a:p>
        </p:txBody>
      </p:sp>
      <p:sp>
        <p:nvSpPr>
          <p:cNvPr id="74" name="ZoneTexte 73"/>
          <p:cNvSpPr txBox="1"/>
          <p:nvPr/>
        </p:nvSpPr>
        <p:spPr>
          <a:xfrm>
            <a:off x="2405103" y="4894606"/>
            <a:ext cx="2801236" cy="219291"/>
          </a:xfrm>
          <a:prstGeom prst="rect">
            <a:avLst/>
          </a:prstGeom>
          <a:noFill/>
        </p:spPr>
        <p:txBody>
          <a:bodyPr wrap="square" rtlCol="0">
            <a:spAutoFit/>
          </a:bodyPr>
          <a:lstStyle/>
          <a:p>
            <a:r>
              <a:rPr lang="fr-FR" sz="825" dirty="0">
                <a:solidFill>
                  <a:schemeClr val="accent4">
                    <a:lumMod val="65000"/>
                    <a:lumOff val="35000"/>
                  </a:schemeClr>
                </a:solidFill>
                <a:latin typeface="Calibri" panose="020F0502020204030204" pitchFamily="34" charset="0"/>
              </a:rPr>
              <a:t>…</a:t>
            </a:r>
          </a:p>
        </p:txBody>
      </p:sp>
    </p:spTree>
    <p:extLst>
      <p:ext uri="{BB962C8B-B14F-4D97-AF65-F5344CB8AC3E}">
        <p14:creationId xmlns:p14="http://schemas.microsoft.com/office/powerpoint/2010/main" val="2770317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n°14</a:t>
            </a:r>
            <a:br>
              <a:rPr lang="fr-FR" sz="1500" b="1" dirty="0">
                <a:latin typeface="+mn-lt"/>
              </a:rPr>
            </a:br>
            <a:r>
              <a:rPr lang="fr-FR" sz="1500" dirty="0">
                <a:latin typeface="+mn-lt"/>
              </a:rPr>
              <a:t>Volume / Variété / Vitesse</a:t>
            </a:r>
          </a:p>
        </p:txBody>
      </p:sp>
      <p:sp>
        <p:nvSpPr>
          <p:cNvPr id="48" name="Espace réservé du texte 47"/>
          <p:cNvSpPr>
            <a:spLocks noGrp="1"/>
          </p:cNvSpPr>
          <p:nvPr>
            <p:ph type="body" sz="quarter" idx="13"/>
          </p:nvPr>
        </p:nvSpPr>
        <p:spPr/>
        <p:txBody>
          <a:bodyPr/>
          <a:lstStyle/>
          <a:p>
            <a:r>
              <a:rPr lang="fr-FR" b="1" dirty="0"/>
              <a:t>Message clé : </a:t>
            </a:r>
            <a:r>
              <a:rPr lang="fr-FR" dirty="0"/>
              <a:t>rappeler que la PHG a un intérêt si le besoin nécessite 3V</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1"/>
            <a:ext cx="2495994" cy="1384995"/>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endParaRPr lang="fr-FR" sz="1050" b="1" dirty="0">
              <a:solidFill>
                <a:schemeClr val="bg1"/>
              </a:solidFill>
              <a:latin typeface="Calibri" panose="020F0502020204030204" pitchFamily="34" charset="0"/>
            </a:endParaRPr>
          </a:p>
          <a:p>
            <a:pPr marL="214313" indent="-214313">
              <a:buFontTx/>
              <a:buChar char="-"/>
            </a:pPr>
            <a:r>
              <a:rPr lang="fr-FR" sz="1050" dirty="0">
                <a:solidFill>
                  <a:schemeClr val="bg1"/>
                </a:solidFill>
                <a:latin typeface="Calibri" panose="020F0502020204030204" pitchFamily="34" charset="0"/>
              </a:rPr>
              <a:t>Griser le cadre avec les questions de l’écran précédent</a:t>
            </a:r>
          </a:p>
          <a:p>
            <a:pPr marL="214313" indent="-214313">
              <a:buFontTx/>
              <a:buChar char="-"/>
            </a:pPr>
            <a:r>
              <a:rPr lang="fr-FR" sz="1050" dirty="0">
                <a:solidFill>
                  <a:schemeClr val="bg1"/>
                </a:solidFill>
                <a:latin typeface="Calibri" panose="020F0502020204030204" pitchFamily="34" charset="0"/>
              </a:rPr>
              <a:t>Afficher successivement les trois axes : Volume / Variété / Vitesse</a:t>
            </a:r>
          </a:p>
          <a:p>
            <a:pPr marL="214313" indent="-214313">
              <a:buFontTx/>
              <a:buChar char="-"/>
            </a:pPr>
            <a:r>
              <a:rPr lang="fr-FR" sz="1050" dirty="0">
                <a:solidFill>
                  <a:schemeClr val="bg1"/>
                </a:solidFill>
                <a:latin typeface="Calibri" panose="020F0502020204030204" pitchFamily="34" charset="0"/>
              </a:rPr>
              <a:t>Afficher le texte en haut</a:t>
            </a: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55" name="Image 54"/>
          <p:cNvPicPr>
            <a:picLocks noChangeAspect="1"/>
          </p:cNvPicPr>
          <p:nvPr/>
        </p:nvPicPr>
        <p:blipFill>
          <a:blip r:embed="rId9"/>
          <a:stretch>
            <a:fillRect/>
          </a:stretch>
        </p:blipFill>
        <p:spPr>
          <a:xfrm>
            <a:off x="6998199" y="5218466"/>
            <a:ext cx="1691986" cy="699529"/>
          </a:xfrm>
          <a:prstGeom prst="rect">
            <a:avLst/>
          </a:prstGeom>
        </p:spPr>
      </p:pic>
      <p:pic>
        <p:nvPicPr>
          <p:cNvPr id="56" name="Image 55"/>
          <p:cNvPicPr>
            <a:picLocks noChangeAspect="1"/>
          </p:cNvPicPr>
          <p:nvPr/>
        </p:nvPicPr>
        <p:blipFill>
          <a:blip r:embed="rId10"/>
          <a:stretch>
            <a:fillRect/>
          </a:stretch>
        </p:blipFill>
        <p:spPr>
          <a:xfrm>
            <a:off x="79851" y="2592730"/>
            <a:ext cx="3103580" cy="3325265"/>
          </a:xfrm>
          <a:prstGeom prst="rect">
            <a:avLst/>
          </a:prstGeom>
        </p:spPr>
      </p:pic>
      <p:sp>
        <p:nvSpPr>
          <p:cNvPr id="34" name="ZoneTexte 33"/>
          <p:cNvSpPr txBox="1"/>
          <p:nvPr/>
        </p:nvSpPr>
        <p:spPr>
          <a:xfrm>
            <a:off x="985617" y="2167205"/>
            <a:ext cx="5441576" cy="923330"/>
          </a:xfrm>
          <a:prstGeom prst="rect">
            <a:avLst/>
          </a:prstGeom>
          <a:noFill/>
        </p:spPr>
        <p:txBody>
          <a:bodyPr wrap="square" rtlCol="0">
            <a:spAutoFit/>
          </a:bodyPr>
          <a:lstStyle/>
          <a:p>
            <a:r>
              <a:rPr lang="fr-FR" sz="1800" dirty="0">
                <a:solidFill>
                  <a:schemeClr val="accent4">
                    <a:lumMod val="65000"/>
                    <a:lumOff val="35000"/>
                  </a:schemeClr>
                </a:solidFill>
                <a:latin typeface="Calibri" panose="020F0502020204030204" pitchFamily="34" charset="0"/>
              </a:rPr>
              <a:t>Ces critères permettent de bien valider :</a:t>
            </a:r>
          </a:p>
          <a:p>
            <a:r>
              <a:rPr lang="fr-FR" sz="1800" dirty="0">
                <a:solidFill>
                  <a:schemeClr val="accent4">
                    <a:lumMod val="65000"/>
                    <a:lumOff val="35000"/>
                  </a:schemeClr>
                </a:solidFill>
                <a:latin typeface="Calibri" panose="020F0502020204030204" pitchFamily="34" charset="0"/>
              </a:rPr>
              <a:t>- qu’utiliser la </a:t>
            </a:r>
            <a:r>
              <a:rPr lang="fr-FR" sz="1800" b="1" dirty="0">
                <a:solidFill>
                  <a:schemeClr val="accent4">
                    <a:lumMod val="65000"/>
                    <a:lumOff val="35000"/>
                  </a:schemeClr>
                </a:solidFill>
                <a:latin typeface="Calibri" panose="020F0502020204030204" pitchFamily="34" charset="0"/>
              </a:rPr>
              <a:t>Plateforme Hadoop Groupe </a:t>
            </a:r>
            <a:r>
              <a:rPr lang="fr-FR" sz="1800" dirty="0">
                <a:solidFill>
                  <a:schemeClr val="accent4">
                    <a:lumMod val="65000"/>
                    <a:lumOff val="35000"/>
                  </a:schemeClr>
                </a:solidFill>
                <a:latin typeface="Calibri" panose="020F0502020204030204" pitchFamily="34" charset="0"/>
              </a:rPr>
              <a:t>est pertinent</a:t>
            </a:r>
          </a:p>
          <a:p>
            <a:r>
              <a:rPr lang="fr-FR" sz="1800" dirty="0">
                <a:solidFill>
                  <a:schemeClr val="accent4">
                    <a:lumMod val="65000"/>
                    <a:lumOff val="35000"/>
                  </a:schemeClr>
                </a:solidFill>
                <a:latin typeface="Calibri" panose="020F0502020204030204" pitchFamily="34" charset="0"/>
              </a:rPr>
              <a:t>- qu’un </a:t>
            </a:r>
            <a:r>
              <a:rPr lang="fr-FR" sz="1800" b="1" dirty="0">
                <a:solidFill>
                  <a:schemeClr val="accent4">
                    <a:lumMod val="65000"/>
                    <a:lumOff val="35000"/>
                  </a:schemeClr>
                </a:solidFill>
                <a:latin typeface="Calibri" panose="020F0502020204030204" pitchFamily="34" charset="0"/>
              </a:rPr>
              <a:t>espace d’expérimentation est pertinent</a:t>
            </a:r>
          </a:p>
        </p:txBody>
      </p:sp>
      <p:sp>
        <p:nvSpPr>
          <p:cNvPr id="38" name="Rectangle à coins arrondis 37"/>
          <p:cNvSpPr/>
          <p:nvPr/>
        </p:nvSpPr>
        <p:spPr bwMode="auto">
          <a:xfrm>
            <a:off x="2128159" y="2961720"/>
            <a:ext cx="4044041" cy="2251060"/>
          </a:xfrm>
          <a:prstGeom prst="roundRect">
            <a:avLst>
              <a:gd name="adj" fmla="val 5947"/>
            </a:avLst>
          </a:prstGeom>
          <a:solidFill>
            <a:schemeClr val="bg1"/>
          </a:solidFill>
          <a:ln w="9525" cap="flat" cmpd="sng" algn="ctr">
            <a:solidFill>
              <a:schemeClr val="accent3">
                <a:lumMod val="6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pic>
        <p:nvPicPr>
          <p:cNvPr id="43" name="Image 4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3332493"/>
            <a:ext cx="168332" cy="168332"/>
          </a:xfrm>
          <a:prstGeom prst="rect">
            <a:avLst/>
          </a:prstGeom>
        </p:spPr>
      </p:pic>
      <p:pic>
        <p:nvPicPr>
          <p:cNvPr id="52" name="Image 5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3557640"/>
            <a:ext cx="168332" cy="168332"/>
          </a:xfrm>
          <a:prstGeom prst="rect">
            <a:avLst/>
          </a:prstGeom>
        </p:spPr>
      </p:pic>
      <p:pic>
        <p:nvPicPr>
          <p:cNvPr id="53" name="Image 5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3782787"/>
            <a:ext cx="168332" cy="168332"/>
          </a:xfrm>
          <a:prstGeom prst="rect">
            <a:avLst/>
          </a:prstGeom>
        </p:spPr>
      </p:pic>
      <p:pic>
        <p:nvPicPr>
          <p:cNvPr id="54" name="Image 53"/>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4007934"/>
            <a:ext cx="168332" cy="168332"/>
          </a:xfrm>
          <a:prstGeom prst="rect">
            <a:avLst/>
          </a:prstGeom>
        </p:spPr>
      </p:pic>
      <p:pic>
        <p:nvPicPr>
          <p:cNvPr id="60" name="Image 59"/>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4233081"/>
            <a:ext cx="168332" cy="168332"/>
          </a:xfrm>
          <a:prstGeom prst="rect">
            <a:avLst/>
          </a:prstGeom>
        </p:spPr>
      </p:pic>
      <p:pic>
        <p:nvPicPr>
          <p:cNvPr id="61" name="Image 60"/>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4458228"/>
            <a:ext cx="168332" cy="168332"/>
          </a:xfrm>
          <a:prstGeom prst="rect">
            <a:avLst/>
          </a:prstGeom>
        </p:spPr>
      </p:pic>
      <p:pic>
        <p:nvPicPr>
          <p:cNvPr id="62" name="Image 6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4683375"/>
            <a:ext cx="168332" cy="168332"/>
          </a:xfrm>
          <a:prstGeom prst="rect">
            <a:avLst/>
          </a:prstGeom>
        </p:spPr>
      </p:pic>
      <p:pic>
        <p:nvPicPr>
          <p:cNvPr id="63" name="Image 6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6771" y="4908522"/>
            <a:ext cx="168332" cy="168332"/>
          </a:xfrm>
          <a:prstGeom prst="rect">
            <a:avLst/>
          </a:prstGeom>
        </p:spPr>
      </p:pic>
      <p:grpSp>
        <p:nvGrpSpPr>
          <p:cNvPr id="64" name="Groupe 63"/>
          <p:cNvGrpSpPr/>
          <p:nvPr/>
        </p:nvGrpSpPr>
        <p:grpSpPr>
          <a:xfrm>
            <a:off x="2236771" y="3093407"/>
            <a:ext cx="3771656" cy="253916"/>
            <a:chOff x="1800349" y="1971324"/>
            <a:chExt cx="5028874" cy="338555"/>
          </a:xfrm>
        </p:grpSpPr>
        <p:pic>
          <p:nvPicPr>
            <p:cNvPr id="65" name="Image 64"/>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0349" y="1989908"/>
              <a:ext cx="224442" cy="224442"/>
            </a:xfrm>
            <a:prstGeom prst="rect">
              <a:avLst/>
            </a:prstGeom>
          </p:spPr>
        </p:pic>
        <p:sp>
          <p:nvSpPr>
            <p:cNvPr id="66" name="ZoneTexte 65"/>
            <p:cNvSpPr txBox="1"/>
            <p:nvPr/>
          </p:nvSpPr>
          <p:spPr>
            <a:xfrm>
              <a:off x="2024790" y="1971324"/>
              <a:ext cx="4804433" cy="338555"/>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besoin de manipuler un volume important de données ?</a:t>
              </a:r>
            </a:p>
          </p:txBody>
        </p:sp>
      </p:grpSp>
      <p:sp>
        <p:nvSpPr>
          <p:cNvPr id="67" name="ZoneTexte 66"/>
          <p:cNvSpPr txBox="1"/>
          <p:nvPr/>
        </p:nvSpPr>
        <p:spPr>
          <a:xfrm>
            <a:off x="2405103" y="3316431"/>
            <a:ext cx="2801236"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besoin de données hétérogènes ?</a:t>
            </a:r>
          </a:p>
        </p:txBody>
      </p:sp>
      <p:sp>
        <p:nvSpPr>
          <p:cNvPr id="68" name="ZoneTexte 67"/>
          <p:cNvSpPr txBox="1"/>
          <p:nvPr/>
        </p:nvSpPr>
        <p:spPr>
          <a:xfrm>
            <a:off x="2399658" y="3546080"/>
            <a:ext cx="2801236"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Dois-je croiser plusieurs sources de données ?</a:t>
            </a:r>
          </a:p>
        </p:txBody>
      </p:sp>
      <p:sp>
        <p:nvSpPr>
          <p:cNvPr id="69" name="ZoneTexte 68"/>
          <p:cNvSpPr txBox="1"/>
          <p:nvPr/>
        </p:nvSpPr>
        <p:spPr>
          <a:xfrm>
            <a:off x="2405103" y="3768849"/>
            <a:ext cx="3685211"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besoin de données non disponibles dans le DataLake ?</a:t>
            </a:r>
          </a:p>
        </p:txBody>
      </p:sp>
      <p:sp>
        <p:nvSpPr>
          <p:cNvPr id="70" name="ZoneTexte 69"/>
          <p:cNvSpPr txBox="1"/>
          <p:nvPr/>
        </p:nvSpPr>
        <p:spPr>
          <a:xfrm>
            <a:off x="2405103" y="3997260"/>
            <a:ext cx="3685211"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un doute sur la faisabilité des traitements de données ?</a:t>
            </a:r>
          </a:p>
        </p:txBody>
      </p:sp>
      <p:sp>
        <p:nvSpPr>
          <p:cNvPr id="71" name="ZoneTexte 70"/>
          <p:cNvSpPr txBox="1"/>
          <p:nvPr/>
        </p:nvSpPr>
        <p:spPr>
          <a:xfrm>
            <a:off x="2405102" y="4219143"/>
            <a:ext cx="3528530"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Est-ce que je souhaite tester de nouveaux algorithmes ?</a:t>
            </a:r>
          </a:p>
        </p:txBody>
      </p:sp>
      <p:sp>
        <p:nvSpPr>
          <p:cNvPr id="72" name="ZoneTexte 71"/>
          <p:cNvSpPr txBox="1"/>
          <p:nvPr/>
        </p:nvSpPr>
        <p:spPr>
          <a:xfrm>
            <a:off x="2399658" y="4446107"/>
            <a:ext cx="3608770"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besoin d’une capacité de traitement importante ?</a:t>
            </a:r>
          </a:p>
        </p:txBody>
      </p:sp>
      <p:sp>
        <p:nvSpPr>
          <p:cNvPr id="73" name="ZoneTexte 72"/>
          <p:cNvSpPr txBox="1"/>
          <p:nvPr/>
        </p:nvSpPr>
        <p:spPr>
          <a:xfrm>
            <a:off x="2405103" y="4667642"/>
            <a:ext cx="3603325" cy="25391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Ai-je besoin d’écrire des données dans un espace dédié ?</a:t>
            </a:r>
          </a:p>
        </p:txBody>
      </p:sp>
      <p:sp>
        <p:nvSpPr>
          <p:cNvPr id="74" name="ZoneTexte 73"/>
          <p:cNvSpPr txBox="1"/>
          <p:nvPr/>
        </p:nvSpPr>
        <p:spPr>
          <a:xfrm>
            <a:off x="2405103" y="4894606"/>
            <a:ext cx="2801236" cy="219291"/>
          </a:xfrm>
          <a:prstGeom prst="rect">
            <a:avLst/>
          </a:prstGeom>
          <a:noFill/>
        </p:spPr>
        <p:txBody>
          <a:bodyPr wrap="square" rtlCol="0">
            <a:spAutoFit/>
          </a:bodyPr>
          <a:lstStyle/>
          <a:p>
            <a:r>
              <a:rPr lang="fr-FR" sz="825" dirty="0">
                <a:solidFill>
                  <a:schemeClr val="accent4">
                    <a:lumMod val="65000"/>
                    <a:lumOff val="35000"/>
                  </a:schemeClr>
                </a:solidFill>
                <a:latin typeface="Calibri" panose="020F0502020204030204" pitchFamily="34" charset="0"/>
              </a:rPr>
              <a:t>…</a:t>
            </a:r>
          </a:p>
        </p:txBody>
      </p:sp>
      <p:sp>
        <p:nvSpPr>
          <p:cNvPr id="57" name="Rectangle à coins arrondis 56"/>
          <p:cNvSpPr/>
          <p:nvPr/>
        </p:nvSpPr>
        <p:spPr bwMode="auto">
          <a:xfrm>
            <a:off x="2132464" y="2961719"/>
            <a:ext cx="4039736" cy="2251060"/>
          </a:xfrm>
          <a:prstGeom prst="roundRect">
            <a:avLst>
              <a:gd name="adj" fmla="val 5947"/>
            </a:avLst>
          </a:prstGeom>
          <a:solidFill>
            <a:srgbClr val="FFFFFF">
              <a:alpha val="69804"/>
            </a:srgbClr>
          </a:solidFill>
          <a:ln w="9525" cap="flat" cmpd="sng" algn="ctr">
            <a:solidFill>
              <a:schemeClr val="bg1">
                <a:lumMod val="7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sp>
        <p:nvSpPr>
          <p:cNvPr id="58" name="Pentagone 57"/>
          <p:cNvSpPr/>
          <p:nvPr/>
        </p:nvSpPr>
        <p:spPr bwMode="auto">
          <a:xfrm>
            <a:off x="2134154" y="3202848"/>
            <a:ext cx="1677561" cy="366128"/>
          </a:xfrm>
          <a:prstGeom prst="homePlat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fr-FR" sz="1200" dirty="0">
                <a:solidFill>
                  <a:schemeClr val="bg1"/>
                </a:solidFill>
                <a:latin typeface="Calibri" panose="020F0502020204030204" pitchFamily="34" charset="0"/>
              </a:rPr>
              <a:t>Volume ?</a:t>
            </a:r>
          </a:p>
        </p:txBody>
      </p:sp>
      <p:sp>
        <p:nvSpPr>
          <p:cNvPr id="59" name="Pentagone 58"/>
          <p:cNvSpPr/>
          <p:nvPr/>
        </p:nvSpPr>
        <p:spPr bwMode="auto">
          <a:xfrm>
            <a:off x="2134154" y="3663558"/>
            <a:ext cx="1677561" cy="366128"/>
          </a:xfrm>
          <a:prstGeom prst="homePlat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fr-FR" sz="1200" dirty="0">
                <a:solidFill>
                  <a:schemeClr val="bg1"/>
                </a:solidFill>
                <a:latin typeface="Calibri" panose="020F0502020204030204" pitchFamily="34" charset="0"/>
              </a:rPr>
              <a:t>Variété ?</a:t>
            </a:r>
          </a:p>
        </p:txBody>
      </p:sp>
      <p:sp>
        <p:nvSpPr>
          <p:cNvPr id="75" name="Pentagone 74"/>
          <p:cNvSpPr/>
          <p:nvPr/>
        </p:nvSpPr>
        <p:spPr bwMode="auto">
          <a:xfrm>
            <a:off x="2134154" y="4124268"/>
            <a:ext cx="1677561" cy="366128"/>
          </a:xfrm>
          <a:prstGeom prst="homePlat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fr-FR" sz="1200" dirty="0">
                <a:solidFill>
                  <a:schemeClr val="bg1"/>
                </a:solidFill>
                <a:latin typeface="Calibri" panose="020F0502020204030204" pitchFamily="34" charset="0"/>
              </a:rPr>
              <a:t>Vitesse ?</a:t>
            </a:r>
          </a:p>
        </p:txBody>
      </p:sp>
      <p:sp>
        <p:nvSpPr>
          <p:cNvPr id="76" name="ZoneTexte 75"/>
          <p:cNvSpPr txBox="1"/>
          <p:nvPr/>
        </p:nvSpPr>
        <p:spPr>
          <a:xfrm>
            <a:off x="2236772" y="4617717"/>
            <a:ext cx="3894485" cy="923330"/>
          </a:xfrm>
          <a:prstGeom prst="rect">
            <a:avLst/>
          </a:prstGeom>
          <a:solidFill>
            <a:srgbClr val="FFFFFF"/>
          </a:solidFill>
        </p:spPr>
        <p:txBody>
          <a:bodyPr wrap="square" rtlCol="0">
            <a:spAutoFit/>
          </a:bodyPr>
          <a:lstStyle/>
          <a:p>
            <a:r>
              <a:rPr lang="fr-FR" sz="1800" b="1" dirty="0">
                <a:solidFill>
                  <a:schemeClr val="accent4">
                    <a:lumMod val="65000"/>
                    <a:lumOff val="35000"/>
                  </a:schemeClr>
                </a:solidFill>
                <a:latin typeface="Calibri" panose="020F0502020204030204" pitchFamily="34" charset="0"/>
              </a:rPr>
              <a:t>La Plateforme Hadoop Groupe est pertinente si j’ai l’un et même plusieurs de ces besoins.</a:t>
            </a:r>
          </a:p>
        </p:txBody>
      </p:sp>
    </p:spTree>
    <p:extLst>
      <p:ext uri="{BB962C8B-B14F-4D97-AF65-F5344CB8AC3E}">
        <p14:creationId xmlns:p14="http://schemas.microsoft.com/office/powerpoint/2010/main" val="3153101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n°15</a:t>
            </a:r>
            <a:br>
              <a:rPr lang="fr-FR" sz="1500" b="1" dirty="0">
                <a:latin typeface="+mn-lt"/>
              </a:rPr>
            </a:br>
            <a:r>
              <a:rPr lang="fr-FR" sz="1500" dirty="0">
                <a:latin typeface="+mn-lt"/>
              </a:rPr>
              <a:t>Si j’ai un doute </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900246"/>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endParaRPr lang="fr-FR" sz="1050" b="1" dirty="0">
              <a:solidFill>
                <a:schemeClr val="bg1"/>
              </a:solidFill>
              <a:latin typeface="Calibri" panose="020F0502020204030204" pitchFamily="34" charset="0"/>
            </a:endParaRPr>
          </a:p>
          <a:p>
            <a:pPr marL="214313" indent="-214313">
              <a:buFontTx/>
              <a:buChar char="-"/>
            </a:pPr>
            <a:r>
              <a:rPr lang="fr-FR" sz="1050" dirty="0">
                <a:solidFill>
                  <a:schemeClr val="bg1"/>
                </a:solidFill>
                <a:latin typeface="Calibri" panose="020F0502020204030204" pitchFamily="34" charset="0"/>
              </a:rPr>
              <a:t>Affichage de l’utilisateur et de son bureau puis de la bulle d’interrogation </a:t>
            </a: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55" name="Image 54"/>
          <p:cNvPicPr>
            <a:picLocks noChangeAspect="1"/>
          </p:cNvPicPr>
          <p:nvPr/>
        </p:nvPicPr>
        <p:blipFill>
          <a:blip r:embed="rId9"/>
          <a:stretch>
            <a:fillRect/>
          </a:stretch>
        </p:blipFill>
        <p:spPr>
          <a:xfrm>
            <a:off x="6998199" y="5218466"/>
            <a:ext cx="1691986" cy="699529"/>
          </a:xfrm>
          <a:prstGeom prst="rect">
            <a:avLst/>
          </a:prstGeom>
        </p:spPr>
      </p:pic>
      <p:pic>
        <p:nvPicPr>
          <p:cNvPr id="56" name="Image 55"/>
          <p:cNvPicPr>
            <a:picLocks noChangeAspect="1"/>
          </p:cNvPicPr>
          <p:nvPr/>
        </p:nvPicPr>
        <p:blipFill>
          <a:blip r:embed="rId10"/>
          <a:stretch>
            <a:fillRect/>
          </a:stretch>
        </p:blipFill>
        <p:spPr>
          <a:xfrm>
            <a:off x="79851" y="2592730"/>
            <a:ext cx="3103580" cy="3325265"/>
          </a:xfrm>
          <a:prstGeom prst="rect">
            <a:avLst/>
          </a:prstGeom>
        </p:spPr>
      </p:pic>
      <p:sp>
        <p:nvSpPr>
          <p:cNvPr id="57" name="Arc 56"/>
          <p:cNvSpPr/>
          <p:nvPr/>
        </p:nvSpPr>
        <p:spPr bwMode="auto">
          <a:xfrm rot="5194579">
            <a:off x="786951" y="1926326"/>
            <a:ext cx="1244827" cy="2435593"/>
          </a:xfrm>
          <a:prstGeom prst="arc">
            <a:avLst>
              <a:gd name="adj1" fmla="val 1631773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cxnSp>
        <p:nvCxnSpPr>
          <p:cNvPr id="58" name="Connecteur droit 57"/>
          <p:cNvCxnSpPr/>
          <p:nvPr/>
        </p:nvCxnSpPr>
        <p:spPr bwMode="auto">
          <a:xfrm>
            <a:off x="1520555" y="3046043"/>
            <a:ext cx="3516091" cy="0"/>
          </a:xfrm>
          <a:prstGeom prst="line">
            <a:avLst/>
          </a:prstGeom>
          <a:noFill/>
          <a:ln w="28575" cap="flat" cmpd="sng" algn="ctr">
            <a:solidFill>
              <a:schemeClr val="accent4">
                <a:lumMod val="50000"/>
                <a:lumOff val="50000"/>
              </a:schemeClr>
            </a:solidFill>
            <a:prstDash val="solid"/>
            <a:round/>
            <a:headEnd type="none" w="med" len="med"/>
            <a:tailEnd type="none" w="med" len="med"/>
          </a:ln>
          <a:effectLst/>
        </p:spPr>
      </p:cxnSp>
      <p:sp>
        <p:nvSpPr>
          <p:cNvPr id="59" name="ZoneTexte 58"/>
          <p:cNvSpPr txBox="1"/>
          <p:nvPr/>
        </p:nvSpPr>
        <p:spPr>
          <a:xfrm>
            <a:off x="1590610" y="2309445"/>
            <a:ext cx="3446036" cy="1477328"/>
          </a:xfrm>
          <a:prstGeom prst="rect">
            <a:avLst/>
          </a:prstGeom>
          <a:noFill/>
        </p:spPr>
        <p:txBody>
          <a:bodyPr wrap="square" rtlCol="0">
            <a:spAutoFit/>
          </a:bodyPr>
          <a:lstStyle/>
          <a:p>
            <a:r>
              <a:rPr lang="fr-FR" sz="1800" dirty="0">
                <a:solidFill>
                  <a:schemeClr val="accent4">
                    <a:lumMod val="65000"/>
                    <a:lumOff val="35000"/>
                  </a:schemeClr>
                </a:solidFill>
                <a:latin typeface="Calibri" panose="020F0502020204030204" pitchFamily="34" charset="0"/>
              </a:rPr>
              <a:t>Certes, je me suis bien posé ces questions et j’ai malgré tout un doute… </a:t>
            </a:r>
          </a:p>
          <a:p>
            <a:r>
              <a:rPr lang="fr-FR" sz="1800" b="1" dirty="0">
                <a:solidFill>
                  <a:schemeClr val="accent4">
                    <a:lumMod val="65000"/>
                    <a:lumOff val="35000"/>
                  </a:schemeClr>
                </a:solidFill>
                <a:latin typeface="Calibri" panose="020F0502020204030204" pitchFamily="34" charset="0"/>
              </a:rPr>
              <a:t>Comment faire ? Qui peut m’aider ?</a:t>
            </a:r>
          </a:p>
        </p:txBody>
      </p:sp>
    </p:spTree>
    <p:extLst>
      <p:ext uri="{BB962C8B-B14F-4D97-AF65-F5344CB8AC3E}">
        <p14:creationId xmlns:p14="http://schemas.microsoft.com/office/powerpoint/2010/main" val="3209998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n°16</a:t>
            </a:r>
            <a:br>
              <a:rPr lang="fr-FR" sz="1500" b="1" dirty="0">
                <a:latin typeface="+mn-lt"/>
              </a:rPr>
            </a:br>
            <a:r>
              <a:rPr lang="fr-FR" sz="1500" dirty="0">
                <a:latin typeface="+mn-lt"/>
              </a:rPr>
              <a:t>Je contacte mon responsable DataLab</a:t>
            </a:r>
          </a:p>
        </p:txBody>
      </p:sp>
      <p:sp>
        <p:nvSpPr>
          <p:cNvPr id="48" name="Espace réservé du texte 47"/>
          <p:cNvSpPr>
            <a:spLocks noGrp="1"/>
          </p:cNvSpPr>
          <p:nvPr>
            <p:ph type="body" sz="quarter" idx="13"/>
          </p:nvPr>
        </p:nvSpPr>
        <p:spPr/>
        <p:txBody>
          <a:bodyPr/>
          <a:lstStyle/>
          <a:p>
            <a:r>
              <a:rPr lang="fr-FR" b="1" dirty="0"/>
              <a:t>Message clé : </a:t>
            </a:r>
            <a:r>
              <a:rPr lang="fr-FR" dirty="0"/>
              <a:t>1 contact privilégié = Responsable DataLab</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1546577"/>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endParaRPr lang="fr-FR" sz="1050" b="1" dirty="0">
              <a:solidFill>
                <a:schemeClr val="bg1"/>
              </a:solidFill>
              <a:latin typeface="Calibri" panose="020F0502020204030204" pitchFamily="34" charset="0"/>
            </a:endParaRPr>
          </a:p>
          <a:p>
            <a:pPr marL="214313" indent="-214313">
              <a:buFontTx/>
              <a:buChar char="-"/>
            </a:pPr>
            <a:r>
              <a:rPr lang="fr-FR" sz="1050" dirty="0">
                <a:solidFill>
                  <a:schemeClr val="bg1"/>
                </a:solidFill>
                <a:latin typeface="Calibri" panose="020F0502020204030204" pitchFamily="34" charset="0"/>
              </a:rPr>
              <a:t>L’utilisateur reste affiché des écrans précédents</a:t>
            </a:r>
          </a:p>
          <a:p>
            <a:pPr marL="214313" indent="-214313">
              <a:buFontTx/>
              <a:buChar char="-"/>
            </a:pPr>
            <a:r>
              <a:rPr lang="fr-FR" sz="1050" dirty="0">
                <a:solidFill>
                  <a:schemeClr val="bg1"/>
                </a:solidFill>
                <a:latin typeface="Calibri" panose="020F0502020204030204" pitchFamily="34" charset="0"/>
              </a:rPr>
              <a:t>On affiche le texte en haut </a:t>
            </a:r>
          </a:p>
          <a:p>
            <a:pPr marL="214313" indent="-214313">
              <a:buFontTx/>
              <a:buChar char="-"/>
            </a:pPr>
            <a:r>
              <a:rPr lang="fr-FR" sz="1050" dirty="0">
                <a:solidFill>
                  <a:schemeClr val="bg1"/>
                </a:solidFill>
                <a:latin typeface="Calibri" panose="020F0502020204030204" pitchFamily="34" charset="0"/>
              </a:rPr>
              <a:t>Puis le trait en dessous </a:t>
            </a:r>
          </a:p>
          <a:p>
            <a:pPr marL="214313" indent="-214313">
              <a:buFontTx/>
              <a:buChar char="-"/>
            </a:pPr>
            <a:r>
              <a:rPr lang="fr-FR" sz="1050" dirty="0">
                <a:solidFill>
                  <a:schemeClr val="bg1"/>
                </a:solidFill>
                <a:latin typeface="Calibri" panose="020F0502020204030204" pitchFamily="34" charset="0"/>
              </a:rPr>
              <a:t>Puis la bulle avec le responsable DataLab</a:t>
            </a: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55" name="Image 54"/>
          <p:cNvPicPr>
            <a:picLocks noChangeAspect="1"/>
          </p:cNvPicPr>
          <p:nvPr/>
        </p:nvPicPr>
        <p:blipFill>
          <a:blip r:embed="rId9"/>
          <a:stretch>
            <a:fillRect/>
          </a:stretch>
        </p:blipFill>
        <p:spPr>
          <a:xfrm>
            <a:off x="6998199" y="5218466"/>
            <a:ext cx="1691986" cy="699529"/>
          </a:xfrm>
          <a:prstGeom prst="rect">
            <a:avLst/>
          </a:prstGeom>
        </p:spPr>
      </p:pic>
      <p:pic>
        <p:nvPicPr>
          <p:cNvPr id="56" name="Image 55"/>
          <p:cNvPicPr>
            <a:picLocks noChangeAspect="1"/>
          </p:cNvPicPr>
          <p:nvPr/>
        </p:nvPicPr>
        <p:blipFill>
          <a:blip r:embed="rId10"/>
          <a:stretch>
            <a:fillRect/>
          </a:stretch>
        </p:blipFill>
        <p:spPr>
          <a:xfrm>
            <a:off x="79851" y="2592730"/>
            <a:ext cx="3103580" cy="3325265"/>
          </a:xfrm>
          <a:prstGeom prst="rect">
            <a:avLst/>
          </a:prstGeom>
        </p:spPr>
      </p:pic>
      <p:cxnSp>
        <p:nvCxnSpPr>
          <p:cNvPr id="58" name="Connecteur droit 57"/>
          <p:cNvCxnSpPr/>
          <p:nvPr/>
        </p:nvCxnSpPr>
        <p:spPr bwMode="auto">
          <a:xfrm>
            <a:off x="1136286" y="2914480"/>
            <a:ext cx="3516091" cy="0"/>
          </a:xfrm>
          <a:prstGeom prst="line">
            <a:avLst/>
          </a:prstGeom>
          <a:ln>
            <a:solidFill>
              <a:schemeClr val="bg2">
                <a:lumMod val="75000"/>
              </a:schemeClr>
            </a:solidFill>
          </a:ln>
        </p:spPr>
      </p:cxnSp>
      <p:sp>
        <p:nvSpPr>
          <p:cNvPr id="59" name="ZoneTexte 58"/>
          <p:cNvSpPr txBox="1"/>
          <p:nvPr/>
        </p:nvSpPr>
        <p:spPr>
          <a:xfrm>
            <a:off x="1206340" y="2177881"/>
            <a:ext cx="3446036" cy="1477328"/>
          </a:xfrm>
          <a:prstGeom prst="rect">
            <a:avLst/>
          </a:prstGeom>
          <a:noFill/>
        </p:spPr>
        <p:txBody>
          <a:bodyPr wrap="square" rtlCol="0">
            <a:spAutoFit/>
          </a:bodyPr>
          <a:lstStyle/>
          <a:p>
            <a:r>
              <a:rPr lang="fr-FR" sz="1800" dirty="0">
                <a:solidFill>
                  <a:schemeClr val="accent4">
                    <a:lumMod val="65000"/>
                    <a:lumOff val="35000"/>
                  </a:schemeClr>
                </a:solidFill>
                <a:latin typeface="Calibri" panose="020F0502020204030204" pitchFamily="34" charset="0"/>
              </a:rPr>
              <a:t>Je peux contacter mon </a:t>
            </a:r>
            <a:r>
              <a:rPr lang="fr-FR" sz="1800" b="1" dirty="0">
                <a:solidFill>
                  <a:schemeClr val="accent4">
                    <a:lumMod val="65000"/>
                    <a:lumOff val="35000"/>
                  </a:schemeClr>
                </a:solidFill>
                <a:latin typeface="Calibri" panose="020F0502020204030204" pitchFamily="34" charset="0"/>
              </a:rPr>
              <a:t>responsable DataLab </a:t>
            </a:r>
            <a:r>
              <a:rPr lang="fr-FR" sz="1800" dirty="0">
                <a:solidFill>
                  <a:schemeClr val="accent4">
                    <a:lumMod val="65000"/>
                    <a:lumOff val="35000"/>
                  </a:schemeClr>
                </a:solidFill>
                <a:latin typeface="Calibri" panose="020F0502020204030204" pitchFamily="34" charset="0"/>
              </a:rPr>
              <a:t>pour qu’il m’aide à qualifier mon besoin et </a:t>
            </a:r>
            <a:br>
              <a:rPr lang="fr-FR" sz="1800" dirty="0">
                <a:solidFill>
                  <a:schemeClr val="accent4">
                    <a:lumMod val="65000"/>
                    <a:lumOff val="35000"/>
                  </a:schemeClr>
                </a:solidFill>
                <a:latin typeface="Calibri" panose="020F0502020204030204" pitchFamily="34" charset="0"/>
              </a:rPr>
            </a:br>
            <a:r>
              <a:rPr lang="fr-FR" sz="1800" dirty="0">
                <a:solidFill>
                  <a:schemeClr val="accent4">
                    <a:lumMod val="65000"/>
                    <a:lumOff val="35000"/>
                  </a:schemeClr>
                </a:solidFill>
                <a:latin typeface="Calibri" panose="020F0502020204030204" pitchFamily="34" charset="0"/>
              </a:rPr>
              <a:t>à valider son orientation vers le DataLab</a:t>
            </a:r>
          </a:p>
        </p:txBody>
      </p:sp>
      <p:pic>
        <p:nvPicPr>
          <p:cNvPr id="38" name="Image 37"/>
          <p:cNvPicPr>
            <a:picLocks noChangeAspect="1"/>
          </p:cNvPicPr>
          <p:nvPr/>
        </p:nvPicPr>
        <p:blipFill>
          <a:blip r:embed="rId11"/>
          <a:stretch>
            <a:fillRect/>
          </a:stretch>
        </p:blipFill>
        <p:spPr>
          <a:xfrm>
            <a:off x="4285734" y="2483187"/>
            <a:ext cx="1905518" cy="3004856"/>
          </a:xfrm>
          <a:prstGeom prst="ellipse">
            <a:avLst/>
          </a:prstGeom>
          <a:ln>
            <a:solidFill>
              <a:schemeClr val="bg2">
                <a:lumMod val="75000"/>
              </a:schemeClr>
            </a:solidFill>
          </a:ln>
        </p:spPr>
      </p:pic>
    </p:spTree>
    <p:extLst>
      <p:ext uri="{BB962C8B-B14F-4D97-AF65-F5344CB8AC3E}">
        <p14:creationId xmlns:p14="http://schemas.microsoft.com/office/powerpoint/2010/main" val="33364951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 42"/>
          <p:cNvPicPr>
            <a:picLocks noChangeAspect="1"/>
          </p:cNvPicPr>
          <p:nvPr/>
        </p:nvPicPr>
        <p:blipFill rotWithShape="1">
          <a:blip r:embed="rId2"/>
          <a:srcRect r="37593"/>
          <a:stretch/>
        </p:blipFill>
        <p:spPr>
          <a:xfrm>
            <a:off x="20659" y="1966731"/>
            <a:ext cx="3270991" cy="2957043"/>
          </a:xfrm>
          <a:prstGeom prst="rect">
            <a:avLst/>
          </a:prstGeom>
          <a:effectLst>
            <a:glow rad="101600">
              <a:schemeClr val="bg1">
                <a:alpha val="60000"/>
              </a:schemeClr>
            </a:glow>
            <a:softEdge rad="127000"/>
          </a:effectLst>
        </p:spPr>
      </p:pic>
      <p:sp>
        <p:nvSpPr>
          <p:cNvPr id="47" name="Titre 46"/>
          <p:cNvSpPr>
            <a:spLocks noGrp="1"/>
          </p:cNvSpPr>
          <p:nvPr>
            <p:ph type="title"/>
          </p:nvPr>
        </p:nvSpPr>
        <p:spPr/>
        <p:txBody>
          <a:bodyPr/>
          <a:lstStyle/>
          <a:p>
            <a:r>
              <a:rPr lang="fr-FR" sz="1500" b="1" dirty="0">
                <a:latin typeface="+mn-lt"/>
              </a:rPr>
              <a:t>Ecran n°20</a:t>
            </a:r>
            <a:br>
              <a:rPr lang="fr-FR" sz="1500" b="1" dirty="0">
                <a:latin typeface="+mn-lt"/>
              </a:rPr>
            </a:br>
            <a:r>
              <a:rPr lang="fr-FR" sz="1500" dirty="0">
                <a:latin typeface="+mn-lt"/>
              </a:rPr>
              <a:t>Qualifier mon besoin</a:t>
            </a:r>
          </a:p>
        </p:txBody>
      </p:sp>
      <p:sp>
        <p:nvSpPr>
          <p:cNvPr id="48" name="Espace réservé du texte 47"/>
          <p:cNvSpPr>
            <a:spLocks noGrp="1"/>
          </p:cNvSpPr>
          <p:nvPr>
            <p:ph type="body" sz="quarter" idx="13"/>
          </p:nvPr>
        </p:nvSpPr>
        <p:spPr/>
        <p:txBody>
          <a:bodyPr/>
          <a:lstStyle/>
          <a:p>
            <a:r>
              <a:rPr lang="fr-FR" b="1" dirty="0"/>
              <a:t>Message clé : </a:t>
            </a:r>
            <a:r>
              <a:rPr lang="fr-FR" dirty="0"/>
              <a:t>je dois bien qualifier mon besoin</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1708160"/>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endParaRPr lang="fr-FR" sz="1050" b="1" dirty="0">
              <a:solidFill>
                <a:schemeClr val="bg1"/>
              </a:solidFill>
              <a:latin typeface="Calibri" panose="020F0502020204030204" pitchFamily="34" charset="0"/>
            </a:endParaRPr>
          </a:p>
          <a:p>
            <a:pPr marL="214313" indent="-214313">
              <a:buFontTx/>
              <a:buChar char="-"/>
            </a:pPr>
            <a:r>
              <a:rPr lang="fr-FR" sz="1050" dirty="0">
                <a:solidFill>
                  <a:srgbClr val="FFFFFF"/>
                </a:solidFill>
                <a:latin typeface="Calibri" panose="020F0502020204030204" pitchFamily="34" charset="0"/>
              </a:rPr>
              <a:t>Remplacer le texte de l’écran précédent par celui présent sur cet écran en bas</a:t>
            </a:r>
          </a:p>
          <a:p>
            <a:pPr marL="214313" indent="-214313">
              <a:buFontTx/>
              <a:buChar char="-"/>
            </a:pPr>
            <a:r>
              <a:rPr lang="fr-FR" sz="1050" dirty="0">
                <a:solidFill>
                  <a:srgbClr val="FFFFFF"/>
                </a:solidFill>
                <a:latin typeface="Calibri" panose="020F0502020204030204" pitchFamily="34" charset="0"/>
              </a:rPr>
              <a:t>Puis afficher le cadre à droite</a:t>
            </a:r>
          </a:p>
          <a:p>
            <a:pPr marL="214313" indent="-214313">
              <a:buFontTx/>
              <a:buChar char="-"/>
            </a:pPr>
            <a:r>
              <a:rPr lang="fr-FR" sz="1050" dirty="0">
                <a:solidFill>
                  <a:srgbClr val="FFFFFF"/>
                </a:solidFill>
                <a:latin typeface="Calibri" panose="020F0502020204030204" pitchFamily="34" charset="0"/>
              </a:rPr>
              <a:t>Puis afficher successivement chaque étape de qualification du besoin</a:t>
            </a:r>
          </a:p>
          <a:p>
            <a:endParaRPr lang="fr-FR" sz="1050" b="1" dirty="0">
              <a:solidFill>
                <a:schemeClr val="bg1"/>
              </a:solidFill>
              <a:latin typeface="Calibri" panose="020F0502020204030204" pitchFamily="34" charset="0"/>
            </a:endParaRP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8" name="Image 37"/>
          <p:cNvPicPr>
            <a:picLocks noChangeAspect="1"/>
          </p:cNvPicPr>
          <p:nvPr/>
        </p:nvPicPr>
        <p:blipFill>
          <a:blip r:embed="rId10"/>
          <a:stretch>
            <a:fillRect/>
          </a:stretch>
        </p:blipFill>
        <p:spPr>
          <a:xfrm>
            <a:off x="6998199" y="5218465"/>
            <a:ext cx="1691986" cy="698627"/>
          </a:xfrm>
          <a:prstGeom prst="rect">
            <a:avLst/>
          </a:prstGeom>
        </p:spPr>
      </p:pic>
      <p:sp>
        <p:nvSpPr>
          <p:cNvPr id="53" name="ZoneTexte 52"/>
          <p:cNvSpPr txBox="1"/>
          <p:nvPr/>
        </p:nvSpPr>
        <p:spPr>
          <a:xfrm>
            <a:off x="559082" y="5218466"/>
            <a:ext cx="5365345" cy="923330"/>
          </a:xfrm>
          <a:prstGeom prst="rect">
            <a:avLst/>
          </a:prstGeom>
          <a:noFill/>
        </p:spPr>
        <p:txBody>
          <a:bodyPr wrap="square" rtlCol="0">
            <a:spAutoFit/>
          </a:bodyPr>
          <a:lstStyle/>
          <a:p>
            <a:pPr algn="ctr"/>
            <a:r>
              <a:rPr lang="fr-FR" sz="1800" dirty="0">
                <a:solidFill>
                  <a:schemeClr val="accent4">
                    <a:lumMod val="65000"/>
                    <a:lumOff val="35000"/>
                  </a:schemeClr>
                </a:solidFill>
                <a:latin typeface="Calibri" panose="020F0502020204030204" pitchFamily="34" charset="0"/>
              </a:rPr>
              <a:t>Pour aller plus vite, je peux déjà préparer certaines informations </a:t>
            </a:r>
            <a:br>
              <a:rPr lang="fr-FR" sz="1800" dirty="0">
                <a:solidFill>
                  <a:schemeClr val="accent4">
                    <a:lumMod val="65000"/>
                    <a:lumOff val="35000"/>
                  </a:schemeClr>
                </a:solidFill>
                <a:latin typeface="Calibri" panose="020F0502020204030204" pitchFamily="34" charset="0"/>
              </a:rPr>
            </a:br>
            <a:r>
              <a:rPr lang="fr-FR" sz="1800" dirty="0">
                <a:solidFill>
                  <a:schemeClr val="accent4">
                    <a:lumMod val="65000"/>
                    <a:lumOff val="35000"/>
                  </a:schemeClr>
                </a:solidFill>
                <a:latin typeface="Calibri" panose="020F0502020204030204" pitchFamily="34" charset="0"/>
              </a:rPr>
              <a:t>avant de contacter mon responsable DataLab</a:t>
            </a:r>
            <a:endParaRPr lang="fr-FR" sz="1800" b="1" dirty="0">
              <a:solidFill>
                <a:schemeClr val="accent4">
                  <a:lumMod val="65000"/>
                  <a:lumOff val="35000"/>
                </a:schemeClr>
              </a:solidFill>
              <a:latin typeface="Calibri" panose="020F0502020204030204" pitchFamily="34" charset="0"/>
            </a:endParaRPr>
          </a:p>
        </p:txBody>
      </p:sp>
      <p:sp>
        <p:nvSpPr>
          <p:cNvPr id="30" name="Rectangle à coins arrondis 29"/>
          <p:cNvSpPr/>
          <p:nvPr/>
        </p:nvSpPr>
        <p:spPr bwMode="auto">
          <a:xfrm>
            <a:off x="3036289" y="2312955"/>
            <a:ext cx="3125675" cy="2410260"/>
          </a:xfrm>
          <a:prstGeom prst="roundRect">
            <a:avLst>
              <a:gd name="adj" fmla="val 5947"/>
            </a:avLst>
          </a:prstGeom>
          <a:solidFill>
            <a:schemeClr val="bg1"/>
          </a:solidFill>
          <a:ln w="9525" cap="flat" cmpd="sng" algn="ctr">
            <a:solidFill>
              <a:schemeClr val="accent3">
                <a:lumMod val="65000"/>
              </a:schemeClr>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endParaRPr lang="fr-FR" sz="1350"/>
          </a:p>
        </p:txBody>
      </p:sp>
      <p:grpSp>
        <p:nvGrpSpPr>
          <p:cNvPr id="34" name="Groupe 33"/>
          <p:cNvGrpSpPr/>
          <p:nvPr/>
        </p:nvGrpSpPr>
        <p:grpSpPr>
          <a:xfrm>
            <a:off x="3090363" y="2450358"/>
            <a:ext cx="2038073" cy="253916"/>
            <a:chOff x="2987824" y="1337766"/>
            <a:chExt cx="2717430" cy="338555"/>
          </a:xfrm>
        </p:grpSpPr>
        <p:pic>
          <p:nvPicPr>
            <p:cNvPr id="52" name="Image 5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7824" y="1356350"/>
              <a:ext cx="224442" cy="224442"/>
            </a:xfrm>
            <a:prstGeom prst="rect">
              <a:avLst/>
            </a:prstGeom>
          </p:spPr>
        </p:pic>
        <p:sp>
          <p:nvSpPr>
            <p:cNvPr id="54" name="ZoneTexte 53"/>
            <p:cNvSpPr txBox="1"/>
            <p:nvPr/>
          </p:nvSpPr>
          <p:spPr>
            <a:xfrm>
              <a:off x="3212265" y="1337766"/>
              <a:ext cx="2492989" cy="338555"/>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Décrire mon besoin  </a:t>
              </a:r>
            </a:p>
          </p:txBody>
        </p:sp>
      </p:grpSp>
      <p:grpSp>
        <p:nvGrpSpPr>
          <p:cNvPr id="55" name="Groupe 54"/>
          <p:cNvGrpSpPr/>
          <p:nvPr/>
        </p:nvGrpSpPr>
        <p:grpSpPr>
          <a:xfrm>
            <a:off x="3090364" y="2653399"/>
            <a:ext cx="2892158" cy="253916"/>
            <a:chOff x="2987824" y="1566340"/>
            <a:chExt cx="3856211" cy="338555"/>
          </a:xfrm>
        </p:grpSpPr>
        <p:pic>
          <p:nvPicPr>
            <p:cNvPr id="56" name="Image 55"/>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7824" y="1584924"/>
              <a:ext cx="224442" cy="224442"/>
            </a:xfrm>
            <a:prstGeom prst="rect">
              <a:avLst/>
            </a:prstGeom>
          </p:spPr>
        </p:pic>
        <p:sp>
          <p:nvSpPr>
            <p:cNvPr id="57" name="ZoneTexte 56"/>
            <p:cNvSpPr txBox="1"/>
            <p:nvPr/>
          </p:nvSpPr>
          <p:spPr>
            <a:xfrm>
              <a:off x="3212265" y="1566340"/>
              <a:ext cx="3631770" cy="338555"/>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Préciser l’objectif de mon expérimentation</a:t>
              </a:r>
            </a:p>
          </p:txBody>
        </p:sp>
      </p:grpSp>
      <p:grpSp>
        <p:nvGrpSpPr>
          <p:cNvPr id="58" name="Groupe 57"/>
          <p:cNvGrpSpPr/>
          <p:nvPr/>
        </p:nvGrpSpPr>
        <p:grpSpPr>
          <a:xfrm>
            <a:off x="3090364" y="3059481"/>
            <a:ext cx="2834063" cy="253916"/>
            <a:chOff x="2987824" y="2126149"/>
            <a:chExt cx="3778751" cy="338555"/>
          </a:xfrm>
        </p:grpSpPr>
        <p:pic>
          <p:nvPicPr>
            <p:cNvPr id="59" name="Image 58"/>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7824" y="2144733"/>
              <a:ext cx="224442" cy="224442"/>
            </a:xfrm>
            <a:prstGeom prst="rect">
              <a:avLst/>
            </a:prstGeom>
          </p:spPr>
        </p:pic>
        <p:sp>
          <p:nvSpPr>
            <p:cNvPr id="60" name="ZoneTexte 59"/>
            <p:cNvSpPr txBox="1"/>
            <p:nvPr/>
          </p:nvSpPr>
          <p:spPr>
            <a:xfrm>
              <a:off x="3212265" y="2126149"/>
              <a:ext cx="3554310" cy="338555"/>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Préciser l’enjeu final de mon besoin</a:t>
              </a:r>
            </a:p>
          </p:txBody>
        </p:sp>
      </p:grpSp>
      <p:grpSp>
        <p:nvGrpSpPr>
          <p:cNvPr id="61" name="Groupe 60"/>
          <p:cNvGrpSpPr/>
          <p:nvPr/>
        </p:nvGrpSpPr>
        <p:grpSpPr>
          <a:xfrm>
            <a:off x="3090364" y="3262526"/>
            <a:ext cx="2892158" cy="415498"/>
            <a:chOff x="2983127" y="2415401"/>
            <a:chExt cx="3856211" cy="553996"/>
          </a:xfrm>
        </p:grpSpPr>
        <p:pic>
          <p:nvPicPr>
            <p:cNvPr id="62" name="Image 6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3127" y="2433985"/>
              <a:ext cx="224442" cy="224442"/>
            </a:xfrm>
            <a:prstGeom prst="rect">
              <a:avLst/>
            </a:prstGeom>
          </p:spPr>
        </p:pic>
        <p:sp>
          <p:nvSpPr>
            <p:cNvPr id="63" name="ZoneTexte 62"/>
            <p:cNvSpPr txBox="1"/>
            <p:nvPr/>
          </p:nvSpPr>
          <p:spPr>
            <a:xfrm>
              <a:off x="3207568" y="2415401"/>
              <a:ext cx="3631770" cy="55399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Préciser si mon besoin est éphémère ou peut être industrialisable à terme</a:t>
              </a:r>
            </a:p>
          </p:txBody>
        </p:sp>
      </p:grpSp>
      <p:grpSp>
        <p:nvGrpSpPr>
          <p:cNvPr id="64" name="Groupe 63"/>
          <p:cNvGrpSpPr/>
          <p:nvPr/>
        </p:nvGrpSpPr>
        <p:grpSpPr>
          <a:xfrm>
            <a:off x="3090364" y="3592522"/>
            <a:ext cx="2768237" cy="253916"/>
            <a:chOff x="2987987" y="2892514"/>
            <a:chExt cx="3690983" cy="338555"/>
          </a:xfrm>
        </p:grpSpPr>
        <p:pic>
          <p:nvPicPr>
            <p:cNvPr id="65" name="Image 64"/>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7987" y="2911098"/>
              <a:ext cx="224442" cy="224442"/>
            </a:xfrm>
            <a:prstGeom prst="rect">
              <a:avLst/>
            </a:prstGeom>
          </p:spPr>
        </p:pic>
        <p:sp>
          <p:nvSpPr>
            <p:cNvPr id="66" name="ZoneTexte 65"/>
            <p:cNvSpPr txBox="1"/>
            <p:nvPr/>
          </p:nvSpPr>
          <p:spPr>
            <a:xfrm>
              <a:off x="3212427" y="2892514"/>
              <a:ext cx="3466543" cy="338555"/>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Identifier le nombre d’utilisateur associés</a:t>
              </a:r>
            </a:p>
          </p:txBody>
        </p:sp>
      </p:grpSp>
      <p:grpSp>
        <p:nvGrpSpPr>
          <p:cNvPr id="67" name="Groupe 66"/>
          <p:cNvGrpSpPr/>
          <p:nvPr/>
        </p:nvGrpSpPr>
        <p:grpSpPr>
          <a:xfrm>
            <a:off x="3090364" y="3795567"/>
            <a:ext cx="2808314" cy="415498"/>
            <a:chOff x="2983127" y="3167390"/>
            <a:chExt cx="3744419" cy="553996"/>
          </a:xfrm>
        </p:grpSpPr>
        <p:pic>
          <p:nvPicPr>
            <p:cNvPr id="68" name="Image 67"/>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3127" y="3185974"/>
              <a:ext cx="224442" cy="224442"/>
            </a:xfrm>
            <a:prstGeom prst="rect">
              <a:avLst/>
            </a:prstGeom>
          </p:spPr>
        </p:pic>
        <p:sp>
          <p:nvSpPr>
            <p:cNvPr id="69" name="ZoneTexte 68"/>
            <p:cNvSpPr txBox="1"/>
            <p:nvPr/>
          </p:nvSpPr>
          <p:spPr>
            <a:xfrm>
              <a:off x="3207568" y="3167390"/>
              <a:ext cx="3519978" cy="55399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Préciser les outils communautaire et privatifs que je souhaite utiliser </a:t>
              </a:r>
            </a:p>
          </p:txBody>
        </p:sp>
      </p:grpSp>
      <p:grpSp>
        <p:nvGrpSpPr>
          <p:cNvPr id="70" name="Groupe 69"/>
          <p:cNvGrpSpPr/>
          <p:nvPr/>
        </p:nvGrpSpPr>
        <p:grpSpPr>
          <a:xfrm>
            <a:off x="3090363" y="2856443"/>
            <a:ext cx="2038073" cy="415498"/>
            <a:chOff x="2983127" y="1818243"/>
            <a:chExt cx="2717430" cy="553997"/>
          </a:xfrm>
        </p:grpSpPr>
        <p:pic>
          <p:nvPicPr>
            <p:cNvPr id="71" name="Image 70"/>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3127" y="1836827"/>
              <a:ext cx="224442" cy="224442"/>
            </a:xfrm>
            <a:prstGeom prst="rect">
              <a:avLst/>
            </a:prstGeom>
          </p:spPr>
        </p:pic>
        <p:sp>
          <p:nvSpPr>
            <p:cNvPr id="72" name="ZoneTexte 71"/>
            <p:cNvSpPr txBox="1"/>
            <p:nvPr/>
          </p:nvSpPr>
          <p:spPr>
            <a:xfrm>
              <a:off x="3207568" y="1818243"/>
              <a:ext cx="2492989" cy="553997"/>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Préciser le domaine fonctionnel</a:t>
              </a:r>
            </a:p>
          </p:txBody>
        </p:sp>
      </p:grpSp>
      <p:grpSp>
        <p:nvGrpSpPr>
          <p:cNvPr id="73" name="Groupe 72"/>
          <p:cNvGrpSpPr/>
          <p:nvPr/>
        </p:nvGrpSpPr>
        <p:grpSpPr>
          <a:xfrm>
            <a:off x="3090364" y="4125567"/>
            <a:ext cx="2146685" cy="415498"/>
            <a:chOff x="2996111" y="3571374"/>
            <a:chExt cx="2862247" cy="553996"/>
          </a:xfrm>
        </p:grpSpPr>
        <p:pic>
          <p:nvPicPr>
            <p:cNvPr id="74" name="Image 73"/>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96111" y="3589958"/>
              <a:ext cx="224442" cy="224442"/>
            </a:xfrm>
            <a:prstGeom prst="rect">
              <a:avLst/>
            </a:prstGeom>
          </p:spPr>
        </p:pic>
        <p:sp>
          <p:nvSpPr>
            <p:cNvPr id="75" name="ZoneTexte 74"/>
            <p:cNvSpPr txBox="1"/>
            <p:nvPr/>
          </p:nvSpPr>
          <p:spPr>
            <a:xfrm>
              <a:off x="3220552" y="3571374"/>
              <a:ext cx="2637806" cy="553996"/>
            </a:xfrm>
            <a:prstGeom prst="rect">
              <a:avLst/>
            </a:prstGeom>
            <a:noFill/>
          </p:spPr>
          <p:txBody>
            <a:bodyPr wrap="square" rtlCol="0">
              <a:spAutoFit/>
            </a:bodyPr>
            <a:lstStyle/>
            <a:p>
              <a:r>
                <a:rPr lang="fr-FR" sz="1050" dirty="0">
                  <a:solidFill>
                    <a:schemeClr val="accent4">
                      <a:lumMod val="65000"/>
                      <a:lumOff val="35000"/>
                    </a:schemeClr>
                  </a:solidFill>
                  <a:latin typeface="Calibri" panose="020F0502020204030204" pitchFamily="34" charset="0"/>
                </a:rPr>
                <a:t>Si possible, préciser les données que je souhaiterai utiliser</a:t>
              </a:r>
            </a:p>
          </p:txBody>
        </p:sp>
      </p:grpSp>
    </p:spTree>
    <p:extLst>
      <p:ext uri="{BB962C8B-B14F-4D97-AF65-F5344CB8AC3E}">
        <p14:creationId xmlns:p14="http://schemas.microsoft.com/office/powerpoint/2010/main" val="2046231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n°22</a:t>
            </a:r>
            <a:br>
              <a:rPr lang="fr-FR" sz="1500" b="1" dirty="0">
                <a:latin typeface="+mn-lt"/>
              </a:rPr>
            </a:br>
            <a:r>
              <a:rPr lang="fr-FR" sz="1500" dirty="0">
                <a:latin typeface="+mn-lt"/>
              </a:rPr>
              <a:t>Traitement de ma demande</a:t>
            </a:r>
          </a:p>
        </p:txBody>
      </p:sp>
      <p:sp>
        <p:nvSpPr>
          <p:cNvPr id="48" name="Espace réservé du texte 47"/>
          <p:cNvSpPr>
            <a:spLocks noGrp="1"/>
          </p:cNvSpPr>
          <p:nvPr>
            <p:ph type="body" sz="quarter" idx="13"/>
          </p:nvPr>
        </p:nvSpPr>
        <p:spPr/>
        <p:txBody>
          <a:bodyPr/>
          <a:lstStyle/>
          <a:p>
            <a:r>
              <a:rPr lang="fr-FR" b="1" dirty="0"/>
              <a:t>Message clé : </a:t>
            </a:r>
            <a:r>
              <a:rPr lang="fr-FR" dirty="0"/>
              <a:t>le responsable DataLab traite ma demande avec les experts DataLab</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1061829"/>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endParaRPr lang="fr-FR" sz="1050" b="1" dirty="0">
              <a:solidFill>
                <a:schemeClr val="bg1"/>
              </a:solidFill>
              <a:latin typeface="Calibri" panose="020F0502020204030204" pitchFamily="34" charset="0"/>
            </a:endParaRPr>
          </a:p>
          <a:p>
            <a:pPr marL="214313" indent="-214313">
              <a:buFontTx/>
              <a:buChar char="-"/>
            </a:pPr>
            <a:r>
              <a:rPr lang="fr-FR" sz="1050" dirty="0">
                <a:solidFill>
                  <a:srgbClr val="FFFFFF"/>
                </a:solidFill>
                <a:latin typeface="Calibri" panose="020F0502020204030204" pitchFamily="34" charset="0"/>
              </a:rPr>
              <a:t> </a:t>
            </a:r>
          </a:p>
          <a:p>
            <a:pPr marL="214313" indent="-214313">
              <a:buFontTx/>
              <a:buChar char="-"/>
            </a:pPr>
            <a:endParaRPr lang="fr-FR" sz="1050" dirty="0">
              <a:solidFill>
                <a:srgbClr val="FFFFFF"/>
              </a:solidFill>
              <a:latin typeface="Calibri" panose="020F0502020204030204" pitchFamily="34" charset="0"/>
            </a:endParaRPr>
          </a:p>
          <a:p>
            <a:endParaRPr lang="fr-FR" sz="1050" b="1" dirty="0">
              <a:solidFill>
                <a:schemeClr val="bg1"/>
              </a:solidFill>
              <a:latin typeface="Calibri" panose="020F0502020204030204" pitchFamily="34" charset="0"/>
            </a:endParaRPr>
          </a:p>
        </p:txBody>
      </p:sp>
      <p:grpSp>
        <p:nvGrpSpPr>
          <p:cNvPr id="2" name="Groupe 1"/>
          <p:cNvGrpSpPr/>
          <p:nvPr/>
        </p:nvGrpSpPr>
        <p:grpSpPr>
          <a:xfrm>
            <a:off x="559081" y="1597264"/>
            <a:ext cx="5299520" cy="41406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5" name="Image 3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6" name="Image 3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7" name="Image 36"/>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8" name="Image 37"/>
          <p:cNvPicPr>
            <a:picLocks noChangeAspect="1"/>
          </p:cNvPicPr>
          <p:nvPr/>
        </p:nvPicPr>
        <p:blipFill>
          <a:blip r:embed="rId9"/>
          <a:stretch>
            <a:fillRect/>
          </a:stretch>
        </p:blipFill>
        <p:spPr>
          <a:xfrm>
            <a:off x="6998199" y="5218465"/>
            <a:ext cx="1691986" cy="698627"/>
          </a:xfrm>
          <a:prstGeom prst="rect">
            <a:avLst/>
          </a:prstGeom>
        </p:spPr>
      </p:pic>
      <p:pic>
        <p:nvPicPr>
          <p:cNvPr id="52" name="Image 51"/>
          <p:cNvPicPr>
            <a:picLocks noChangeAspect="1"/>
          </p:cNvPicPr>
          <p:nvPr/>
        </p:nvPicPr>
        <p:blipFill rotWithShape="1">
          <a:blip r:embed="rId10"/>
          <a:srcRect b="-251"/>
          <a:stretch/>
        </p:blipFill>
        <p:spPr>
          <a:xfrm flipH="1">
            <a:off x="355298" y="2148661"/>
            <a:ext cx="2221565" cy="3644390"/>
          </a:xfrm>
          <a:prstGeom prst="rect">
            <a:avLst/>
          </a:prstGeom>
        </p:spPr>
      </p:pic>
      <p:sp>
        <p:nvSpPr>
          <p:cNvPr id="53" name="ZoneTexte 52"/>
          <p:cNvSpPr txBox="1"/>
          <p:nvPr/>
        </p:nvSpPr>
        <p:spPr>
          <a:xfrm>
            <a:off x="2929359" y="2753403"/>
            <a:ext cx="3114938" cy="2400657"/>
          </a:xfrm>
          <a:prstGeom prst="rect">
            <a:avLst/>
          </a:prstGeom>
          <a:noFill/>
        </p:spPr>
        <p:txBody>
          <a:bodyPr wrap="square" rtlCol="0">
            <a:spAutoFit/>
          </a:bodyPr>
          <a:lstStyle/>
          <a:p>
            <a:pPr algn="ctr"/>
            <a:r>
              <a:rPr lang="fr-FR" sz="1500" b="1" dirty="0">
                <a:solidFill>
                  <a:schemeClr val="accent4">
                    <a:lumMod val="65000"/>
                    <a:lumOff val="35000"/>
                  </a:schemeClr>
                </a:solidFill>
                <a:latin typeface="Calibri" panose="020F0502020204030204" pitchFamily="34" charset="0"/>
              </a:rPr>
              <a:t>Mon responsable DataLab, </a:t>
            </a:r>
            <a:r>
              <a:rPr lang="fr-FR" sz="1500" dirty="0">
                <a:solidFill>
                  <a:schemeClr val="accent4">
                    <a:lumMod val="65000"/>
                    <a:lumOff val="35000"/>
                  </a:schemeClr>
                </a:solidFill>
                <a:latin typeface="Calibri" panose="020F0502020204030204" pitchFamily="34" charset="0"/>
              </a:rPr>
              <a:t>avec l’aide des experts DataLab,</a:t>
            </a:r>
            <a:r>
              <a:rPr lang="fr-FR" sz="1500" b="1" dirty="0">
                <a:solidFill>
                  <a:schemeClr val="accent4">
                    <a:lumMod val="65000"/>
                    <a:lumOff val="35000"/>
                  </a:schemeClr>
                </a:solidFill>
                <a:latin typeface="Calibri" panose="020F0502020204030204" pitchFamily="34" charset="0"/>
              </a:rPr>
              <a:t> étudie </a:t>
            </a:r>
            <a:r>
              <a:rPr lang="fr-FR" sz="1500" dirty="0">
                <a:solidFill>
                  <a:schemeClr val="accent4">
                    <a:lumMod val="65000"/>
                    <a:lumOff val="35000"/>
                  </a:schemeClr>
                </a:solidFill>
                <a:latin typeface="Calibri" panose="020F0502020204030204" pitchFamily="34" charset="0"/>
              </a:rPr>
              <a:t>ensuite</a:t>
            </a:r>
            <a:r>
              <a:rPr lang="fr-FR" sz="1500" b="1" dirty="0">
                <a:solidFill>
                  <a:schemeClr val="accent4">
                    <a:lumMod val="65000"/>
                    <a:lumOff val="35000"/>
                  </a:schemeClr>
                </a:solidFill>
                <a:latin typeface="Calibri" panose="020F0502020204030204" pitchFamily="34" charset="0"/>
              </a:rPr>
              <a:t> ma demande d’espace expérimental </a:t>
            </a:r>
            <a:r>
              <a:rPr lang="fr-FR" sz="1500" dirty="0">
                <a:solidFill>
                  <a:schemeClr val="accent4">
                    <a:lumMod val="65000"/>
                    <a:lumOff val="35000"/>
                  </a:schemeClr>
                </a:solidFill>
                <a:latin typeface="Calibri" panose="020F0502020204030204" pitchFamily="34" charset="0"/>
              </a:rPr>
              <a:t>avec les informations fournies.</a:t>
            </a:r>
          </a:p>
          <a:p>
            <a:pPr algn="ctr"/>
            <a:endParaRPr lang="fr-FR" sz="1500" dirty="0">
              <a:solidFill>
                <a:schemeClr val="accent4">
                  <a:lumMod val="65000"/>
                  <a:lumOff val="35000"/>
                </a:schemeClr>
              </a:solidFill>
              <a:latin typeface="Calibri" panose="020F0502020204030204" pitchFamily="34" charset="0"/>
            </a:endParaRPr>
          </a:p>
          <a:p>
            <a:pPr algn="ctr"/>
            <a:r>
              <a:rPr lang="fr-FR" sz="1500" dirty="0">
                <a:solidFill>
                  <a:schemeClr val="accent4">
                    <a:lumMod val="65000"/>
                    <a:lumOff val="35000"/>
                  </a:schemeClr>
                </a:solidFill>
                <a:latin typeface="Calibri" panose="020F0502020204030204" pitchFamily="34" charset="0"/>
              </a:rPr>
              <a:t>Il revient ensuite vers moi pour me communiquer la validation </a:t>
            </a:r>
            <a:br>
              <a:rPr lang="fr-FR" sz="1500" dirty="0">
                <a:solidFill>
                  <a:schemeClr val="accent4">
                    <a:lumMod val="65000"/>
                    <a:lumOff val="35000"/>
                  </a:schemeClr>
                </a:solidFill>
                <a:latin typeface="Calibri" panose="020F0502020204030204" pitchFamily="34" charset="0"/>
              </a:rPr>
            </a:br>
            <a:r>
              <a:rPr lang="fr-FR" sz="1500" dirty="0">
                <a:solidFill>
                  <a:schemeClr val="accent4">
                    <a:lumMod val="65000"/>
                    <a:lumOff val="35000"/>
                  </a:schemeClr>
                </a:solidFill>
                <a:latin typeface="Calibri" panose="020F0502020204030204" pitchFamily="34" charset="0"/>
              </a:rPr>
              <a:t>ou non de ma demande, et les modalités de mise à disposition.</a:t>
            </a:r>
          </a:p>
        </p:txBody>
      </p:sp>
    </p:spTree>
    <p:extLst>
      <p:ext uri="{BB962C8B-B14F-4D97-AF65-F5344CB8AC3E}">
        <p14:creationId xmlns:p14="http://schemas.microsoft.com/office/powerpoint/2010/main" val="3158259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n°2</a:t>
            </a:r>
            <a:br>
              <a:rPr lang="fr-FR" sz="1500" dirty="0">
                <a:latin typeface="+mn-lt"/>
              </a:rPr>
            </a:br>
            <a:r>
              <a:rPr lang="fr-FR" sz="1500" dirty="0">
                <a:latin typeface="+mn-lt"/>
              </a:rPr>
              <a:t>Introduction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pic>
        <p:nvPicPr>
          <p:cNvPr id="31" name="Image 30"/>
          <p:cNvPicPr>
            <a:picLocks noChangeAspect="1"/>
          </p:cNvPicPr>
          <p:nvPr/>
        </p:nvPicPr>
        <p:blipFill>
          <a:blip r:embed="rId2"/>
          <a:stretch>
            <a:fillRect/>
          </a:stretch>
        </p:blipFill>
        <p:spPr>
          <a:xfrm>
            <a:off x="6986934" y="5223488"/>
            <a:ext cx="1689112" cy="698341"/>
          </a:xfrm>
          <a:prstGeom prst="rect">
            <a:avLst/>
          </a:prstGeom>
        </p:spPr>
      </p:pic>
      <p:grpSp>
        <p:nvGrpSpPr>
          <p:cNvPr id="105" name="Groupe 104"/>
          <p:cNvGrpSpPr/>
          <p:nvPr/>
        </p:nvGrpSpPr>
        <p:grpSpPr>
          <a:xfrm>
            <a:off x="559081" y="1597264"/>
            <a:ext cx="5299520" cy="41406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8987" y="1675400"/>
            <a:ext cx="243000" cy="243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50404" y="1675400"/>
            <a:ext cx="243000" cy="243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12618" y="1685636"/>
            <a:ext cx="243000" cy="243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837077" y="1684669"/>
            <a:ext cx="220909" cy="220909"/>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985214" y="1684896"/>
            <a:ext cx="243000" cy="243000"/>
          </a:xfrm>
          <a:prstGeom prst="rect">
            <a:avLst/>
          </a:prstGeom>
        </p:spPr>
      </p:pic>
      <p:pic>
        <p:nvPicPr>
          <p:cNvPr id="34" name="Imag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646095" y="2453086"/>
            <a:ext cx="1273428" cy="2205578"/>
          </a:xfrm>
          <a:prstGeom prst="rect">
            <a:avLst/>
          </a:prstGeom>
        </p:spPr>
      </p:pic>
      <p:sp>
        <p:nvSpPr>
          <p:cNvPr id="35" name="Rectangle 34"/>
          <p:cNvSpPr/>
          <p:nvPr/>
        </p:nvSpPr>
        <p:spPr>
          <a:xfrm>
            <a:off x="126237" y="4888901"/>
            <a:ext cx="6284494" cy="1333250"/>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Je comprends mieux maintenant ce qu’est le DataLab.</a:t>
            </a:r>
          </a:p>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J’aimerai approfondir un peu, et mieux appréhender ce que je peux faire sur le DataLab, les services et les capacités offerts, les outils disponibles… </a:t>
            </a:r>
          </a:p>
        </p:txBody>
      </p:sp>
      <p:sp>
        <p:nvSpPr>
          <p:cNvPr id="26" name="Rectangle 25"/>
          <p:cNvSpPr/>
          <p:nvPr/>
        </p:nvSpPr>
        <p:spPr>
          <a:xfrm>
            <a:off x="3886453" y="2234231"/>
            <a:ext cx="509095" cy="473271"/>
          </a:xfrm>
          <a:prstGeom prst="rect">
            <a:avLst/>
          </a:prstGeom>
        </p:spPr>
        <p:txBody>
          <a:bodyPr wrap="square">
            <a:spAutoFit/>
          </a:bodyPr>
          <a:lstStyle/>
          <a:p>
            <a:pPr>
              <a:lnSpc>
                <a:spcPct val="107000"/>
              </a:lnSpc>
              <a:spcAft>
                <a:spcPts val="600"/>
              </a:spcAft>
            </a:pPr>
            <a:r>
              <a:rPr lang="fr-FR" sz="1200" dirty="0">
                <a:solidFill>
                  <a:schemeClr val="tx1">
                    <a:lumMod val="75000"/>
                    <a:lumOff val="25000"/>
                  </a:schemeClr>
                </a:solidFill>
                <a:ea typeface="Yu Gothic Light" panose="020B0300000000000000" pitchFamily="34" charset="-128"/>
                <a:cs typeface="Times New Roman" panose="02020603050405020304" pitchFamily="18" charset="0"/>
              </a:rPr>
              <a:t>Marc</a:t>
            </a:r>
          </a:p>
        </p:txBody>
      </p:sp>
      <p:grpSp>
        <p:nvGrpSpPr>
          <p:cNvPr id="33" name="Groupe 32"/>
          <p:cNvGrpSpPr/>
          <p:nvPr/>
        </p:nvGrpSpPr>
        <p:grpSpPr>
          <a:xfrm flipH="1" flipV="1">
            <a:off x="3617117" y="2369825"/>
            <a:ext cx="278029" cy="233940"/>
            <a:chOff x="6236926" y="6163140"/>
            <a:chExt cx="370705" cy="311920"/>
          </a:xfrm>
        </p:grpSpPr>
        <p:cxnSp>
          <p:nvCxnSpPr>
            <p:cNvPr id="36" name="Connecteur droit 35"/>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V="1">
              <a:off x="6236926" y="6473827"/>
              <a:ext cx="13757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938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9F81B-0974-760D-72EC-E6F2E8EE404F}"/>
              </a:ext>
            </a:extLst>
          </p:cNvPr>
          <p:cNvSpPr>
            <a:spLocks noGrp="1"/>
          </p:cNvSpPr>
          <p:nvPr>
            <p:ph type="title"/>
          </p:nvPr>
        </p:nvSpPr>
        <p:spPr/>
        <p:txBody>
          <a:bodyPr/>
          <a:lstStyle/>
          <a:p>
            <a:r>
              <a:rPr lang="fr-FR" dirty="0"/>
              <a:t>Data Driven</a:t>
            </a:r>
          </a:p>
        </p:txBody>
      </p:sp>
      <p:sp>
        <p:nvSpPr>
          <p:cNvPr id="3" name="Espace réservé du contenu 2">
            <a:extLst>
              <a:ext uri="{FF2B5EF4-FFF2-40B4-BE49-F238E27FC236}">
                <a16:creationId xmlns:a16="http://schemas.microsoft.com/office/drawing/2014/main" id="{3C127FA3-D01F-A1B7-2AE7-A00526E0A7A8}"/>
              </a:ext>
            </a:extLst>
          </p:cNvPr>
          <p:cNvSpPr>
            <a:spLocks noGrp="1"/>
          </p:cNvSpPr>
          <p:nvPr>
            <p:ph idx="1"/>
          </p:nvPr>
        </p:nvSpPr>
        <p:spPr/>
        <p:txBody>
          <a:bodyPr/>
          <a:lstStyle/>
          <a:p>
            <a:r>
              <a:rPr lang="fr-FR" dirty="0"/>
              <a:t>Lorsqu’une entreprise décide de devenir Data-Driven, elle doit prêter une attention particulière à la qualité de ses données</a:t>
            </a:r>
          </a:p>
          <a:p>
            <a:pPr lvl="1"/>
            <a:r>
              <a:rPr lang="fr-FR" dirty="0"/>
              <a:t>Dans le cas contraire, les données erronées, obsolètes ou redondantes peuvent fausser les analyses et mener à de mauvaises prises de décision</a:t>
            </a:r>
          </a:p>
          <a:p>
            <a:pPr lvl="1"/>
            <a:r>
              <a:rPr lang="fr-FR" dirty="0"/>
              <a:t>Avec l’explosion du volume de données générées et collectées par les entreprises, un grand nombre d’entre elles ont pris conscience de l’importance supérieure de certains types de données</a:t>
            </a:r>
          </a:p>
          <a:p>
            <a:pPr lvl="1"/>
            <a:r>
              <a:rPr lang="fr-FR" dirty="0"/>
              <a:t>Toutes les données stockées au sein du système d’information d’une organisation ne sont pas aussi importantes.</a:t>
            </a:r>
          </a:p>
        </p:txBody>
      </p:sp>
    </p:spTree>
    <p:extLst>
      <p:ext uri="{BB962C8B-B14F-4D97-AF65-F5344CB8AC3E}">
        <p14:creationId xmlns:p14="http://schemas.microsoft.com/office/powerpoint/2010/main" val="40369732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n°9</a:t>
            </a:r>
            <a:br>
              <a:rPr lang="fr-FR" sz="1500" dirty="0">
                <a:latin typeface="+mn-lt"/>
              </a:rPr>
            </a:br>
            <a:r>
              <a:rPr lang="fr-FR" sz="1500" dirty="0">
                <a:latin typeface="+mn-lt"/>
              </a:rPr>
              <a:t>Derrière le DataLab, l’apport de la PHG</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pic>
        <p:nvPicPr>
          <p:cNvPr id="31" name="Image 30"/>
          <p:cNvPicPr>
            <a:picLocks noChangeAspect="1"/>
          </p:cNvPicPr>
          <p:nvPr/>
        </p:nvPicPr>
        <p:blipFill>
          <a:blip r:embed="rId2"/>
          <a:stretch>
            <a:fillRect/>
          </a:stretch>
        </p:blipFill>
        <p:spPr>
          <a:xfrm>
            <a:off x="6986934" y="5223488"/>
            <a:ext cx="1689112" cy="698341"/>
          </a:xfrm>
          <a:prstGeom prst="rect">
            <a:avLst/>
          </a:prstGeom>
        </p:spPr>
      </p:pic>
      <p:grpSp>
        <p:nvGrpSpPr>
          <p:cNvPr id="105" name="Groupe 104"/>
          <p:cNvGrpSpPr/>
          <p:nvPr/>
        </p:nvGrpSpPr>
        <p:grpSpPr>
          <a:xfrm>
            <a:off x="559081" y="1597264"/>
            <a:ext cx="5299520" cy="41406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8987" y="1675400"/>
            <a:ext cx="243000" cy="243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50404" y="1675400"/>
            <a:ext cx="243000" cy="243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12618" y="1685636"/>
            <a:ext cx="243000" cy="243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837077" y="1684669"/>
            <a:ext cx="220909" cy="220909"/>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985214" y="1684896"/>
            <a:ext cx="243000" cy="243000"/>
          </a:xfrm>
          <a:prstGeom prst="rect">
            <a:avLst/>
          </a:prstGeom>
        </p:spPr>
      </p:pic>
      <p:pic>
        <p:nvPicPr>
          <p:cNvPr id="2" name="Image 1"/>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8439" y="2339575"/>
            <a:ext cx="1101286" cy="2399717"/>
          </a:xfrm>
          <a:prstGeom prst="rect">
            <a:avLst/>
          </a:prstGeom>
        </p:spPr>
      </p:pic>
      <p:sp>
        <p:nvSpPr>
          <p:cNvPr id="26" name="Rectangle 25"/>
          <p:cNvSpPr/>
          <p:nvPr/>
        </p:nvSpPr>
        <p:spPr>
          <a:xfrm>
            <a:off x="1574298" y="2339575"/>
            <a:ext cx="4119641" cy="959943"/>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La Plateforme Hadoop offre des apports forts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sur plusieurs axes : </a:t>
            </a:r>
          </a:p>
        </p:txBody>
      </p:sp>
      <p:sp>
        <p:nvSpPr>
          <p:cNvPr id="6" name="Rectangle à coins arrondis 5"/>
          <p:cNvSpPr/>
          <p:nvPr/>
        </p:nvSpPr>
        <p:spPr>
          <a:xfrm>
            <a:off x="1281991" y="3090954"/>
            <a:ext cx="1634807" cy="2533169"/>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34" name="Rectangle à coins arrondis 33"/>
          <p:cNvSpPr/>
          <p:nvPr/>
        </p:nvSpPr>
        <p:spPr>
          <a:xfrm>
            <a:off x="3002541" y="3090953"/>
            <a:ext cx="1634807" cy="2533169"/>
          </a:xfrm>
          <a:prstGeom prst="roundRect">
            <a:avLst/>
          </a:prstGeom>
          <a:solidFill>
            <a:schemeClr val="accent4">
              <a:lumMod val="50000"/>
              <a:lumOff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35" name="Rectangle à coins arrondis 34"/>
          <p:cNvSpPr/>
          <p:nvPr/>
        </p:nvSpPr>
        <p:spPr>
          <a:xfrm>
            <a:off x="4734333" y="3090952"/>
            <a:ext cx="1634807" cy="2533169"/>
          </a:xfrm>
          <a:prstGeom prst="roundRect">
            <a:avLst/>
          </a:prstGeom>
          <a:solidFill>
            <a:schemeClr val="tx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7" name="Image 6"/>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450135" y="3275726"/>
            <a:ext cx="324000" cy="324000"/>
          </a:xfrm>
          <a:prstGeom prst="rect">
            <a:avLst/>
          </a:prstGeom>
        </p:spPr>
      </p:pic>
      <p:pic>
        <p:nvPicPr>
          <p:cNvPr id="8" name="Image 7"/>
          <p:cNvPicPr>
            <a:picLocks noChangeAspect="1"/>
          </p:cNvPicPr>
          <p:nvPr/>
        </p:nvPicPr>
        <p:blipFill>
          <a:blip r:embed="rId14" cstate="print">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3136685" y="3222104"/>
            <a:ext cx="431244" cy="431244"/>
          </a:xfrm>
          <a:prstGeom prst="rect">
            <a:avLst/>
          </a:prstGeom>
        </p:spPr>
      </p:pic>
      <p:sp>
        <p:nvSpPr>
          <p:cNvPr id="39" name="Rectangle 38"/>
          <p:cNvSpPr/>
          <p:nvPr/>
        </p:nvSpPr>
        <p:spPr>
          <a:xfrm>
            <a:off x="1743289" y="3282535"/>
            <a:ext cx="1053197" cy="663580"/>
          </a:xfrm>
          <a:prstGeom prst="rect">
            <a:avLst/>
          </a:prstGeom>
        </p:spPr>
        <p:txBody>
          <a:bodyPr wrap="square">
            <a:spAutoFit/>
          </a:bodyPr>
          <a:lstStyle/>
          <a:p>
            <a:pPr algn="ctr">
              <a:lnSpc>
                <a:spcPct val="107000"/>
              </a:lnSpc>
              <a:spcAft>
                <a:spcPts val="600"/>
              </a:spcAft>
            </a:pPr>
            <a:r>
              <a:rPr lang="fr-FR" sz="1800" b="1" dirty="0">
                <a:solidFill>
                  <a:schemeClr val="bg1"/>
                </a:solidFill>
                <a:ea typeface="Yu Gothic Light" panose="020B0300000000000000" pitchFamily="34" charset="-128"/>
                <a:cs typeface="Times New Roman" panose="02020603050405020304" pitchFamily="18" charset="0"/>
              </a:rPr>
              <a:t>Données</a:t>
            </a:r>
          </a:p>
        </p:txBody>
      </p:sp>
      <p:sp>
        <p:nvSpPr>
          <p:cNvPr id="40" name="Rectangle 39"/>
          <p:cNvSpPr/>
          <p:nvPr/>
        </p:nvSpPr>
        <p:spPr>
          <a:xfrm>
            <a:off x="3494618" y="3275726"/>
            <a:ext cx="1053197" cy="663580"/>
          </a:xfrm>
          <a:prstGeom prst="rect">
            <a:avLst/>
          </a:prstGeom>
        </p:spPr>
        <p:txBody>
          <a:bodyPr wrap="square">
            <a:spAutoFit/>
          </a:bodyPr>
          <a:lstStyle/>
          <a:p>
            <a:pPr algn="ctr">
              <a:lnSpc>
                <a:spcPct val="107000"/>
              </a:lnSpc>
              <a:spcAft>
                <a:spcPts val="600"/>
              </a:spcAft>
            </a:pPr>
            <a:r>
              <a:rPr lang="fr-FR" sz="1800" b="1" dirty="0">
                <a:solidFill>
                  <a:schemeClr val="bg1"/>
                </a:solidFill>
                <a:ea typeface="Yu Gothic Light" panose="020B0300000000000000" pitchFamily="34" charset="-128"/>
                <a:cs typeface="Times New Roman" panose="02020603050405020304" pitchFamily="18" charset="0"/>
              </a:rPr>
              <a:t>Puissance</a:t>
            </a:r>
          </a:p>
        </p:txBody>
      </p:sp>
      <p:pic>
        <p:nvPicPr>
          <p:cNvPr id="9" name="Image 8"/>
          <p:cNvPicPr>
            <a:picLocks noChangeAspect="1"/>
          </p:cNvPicPr>
          <p:nvPr/>
        </p:nvPicPr>
        <p:blipFill>
          <a:blip r:embed="rId16" cstate="print">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tretch>
            <a:fillRect/>
          </a:stretch>
        </p:blipFill>
        <p:spPr>
          <a:xfrm>
            <a:off x="4917947" y="3247914"/>
            <a:ext cx="356400" cy="356400"/>
          </a:xfrm>
          <a:prstGeom prst="rect">
            <a:avLst/>
          </a:prstGeom>
        </p:spPr>
      </p:pic>
      <p:sp>
        <p:nvSpPr>
          <p:cNvPr id="41" name="Rectangle 40"/>
          <p:cNvSpPr/>
          <p:nvPr/>
        </p:nvSpPr>
        <p:spPr>
          <a:xfrm>
            <a:off x="5216847" y="3296894"/>
            <a:ext cx="1053197" cy="663580"/>
          </a:xfrm>
          <a:prstGeom prst="rect">
            <a:avLst/>
          </a:prstGeom>
        </p:spPr>
        <p:txBody>
          <a:bodyPr wrap="square">
            <a:spAutoFit/>
          </a:bodyPr>
          <a:lstStyle/>
          <a:p>
            <a:pPr algn="ctr">
              <a:lnSpc>
                <a:spcPct val="107000"/>
              </a:lnSpc>
              <a:spcAft>
                <a:spcPts val="600"/>
              </a:spcAft>
            </a:pPr>
            <a:r>
              <a:rPr lang="fr-FR" sz="1800" b="1" dirty="0">
                <a:solidFill>
                  <a:schemeClr val="bg1"/>
                </a:solidFill>
                <a:ea typeface="Yu Gothic Light" panose="020B0300000000000000" pitchFamily="34" charset="-128"/>
                <a:cs typeface="Times New Roman" panose="02020603050405020304" pitchFamily="18" charset="0"/>
              </a:rPr>
              <a:t>Fonctions</a:t>
            </a:r>
          </a:p>
        </p:txBody>
      </p:sp>
      <p:sp>
        <p:nvSpPr>
          <p:cNvPr id="42" name="Rectangle 41"/>
          <p:cNvSpPr/>
          <p:nvPr/>
        </p:nvSpPr>
        <p:spPr>
          <a:xfrm>
            <a:off x="1293293" y="3785090"/>
            <a:ext cx="1600238" cy="1066126"/>
          </a:xfrm>
          <a:prstGeom prst="rect">
            <a:avLst/>
          </a:prstGeom>
        </p:spPr>
        <p:txBody>
          <a:bodyPr wrap="square">
            <a:spAutoFit/>
          </a:bodyPr>
          <a:lstStyle/>
          <a:p>
            <a:pPr algn="ctr">
              <a:lnSpc>
                <a:spcPct val="107000"/>
              </a:lnSpc>
              <a:spcAft>
                <a:spcPts val="600"/>
              </a:spcAft>
            </a:pPr>
            <a:r>
              <a:rPr lang="fr-FR" sz="1200" dirty="0">
                <a:solidFill>
                  <a:schemeClr val="bg1"/>
                </a:solidFill>
                <a:ea typeface="Yu Gothic Light" panose="020B0300000000000000" pitchFamily="34" charset="-128"/>
                <a:cs typeface="Times New Roman" panose="02020603050405020304" pitchFamily="18" charset="0"/>
              </a:rPr>
              <a:t>Un puit de données plus large et</a:t>
            </a:r>
            <a:br>
              <a:rPr lang="fr-FR" sz="1200" dirty="0">
                <a:solidFill>
                  <a:schemeClr val="bg1"/>
                </a:solidFill>
                <a:ea typeface="Yu Gothic Light" panose="020B0300000000000000" pitchFamily="34" charset="-128"/>
                <a:cs typeface="Times New Roman" panose="02020603050405020304" pitchFamily="18" charset="0"/>
              </a:rPr>
            </a:br>
            <a:r>
              <a:rPr lang="fr-FR" sz="1200" dirty="0">
                <a:solidFill>
                  <a:schemeClr val="bg1"/>
                </a:solidFill>
                <a:ea typeface="Yu Gothic Light" panose="020B0300000000000000" pitchFamily="34" charset="-128"/>
                <a:cs typeface="Times New Roman" panose="02020603050405020304" pitchFamily="18" charset="0"/>
              </a:rPr>
              <a:t> plus riche que </a:t>
            </a:r>
            <a:br>
              <a:rPr lang="fr-FR" sz="1200" dirty="0">
                <a:solidFill>
                  <a:schemeClr val="bg1"/>
                </a:solidFill>
                <a:ea typeface="Yu Gothic Light" panose="020B0300000000000000" pitchFamily="34" charset="-128"/>
                <a:cs typeface="Times New Roman" panose="02020603050405020304" pitchFamily="18" charset="0"/>
              </a:rPr>
            </a:br>
            <a:r>
              <a:rPr lang="fr-FR" sz="1200" dirty="0">
                <a:solidFill>
                  <a:schemeClr val="bg1"/>
                </a:solidFill>
                <a:ea typeface="Yu Gothic Light" panose="020B0300000000000000" pitchFamily="34" charset="-128"/>
                <a:cs typeface="Times New Roman" panose="02020603050405020304" pitchFamily="18" charset="0"/>
              </a:rPr>
              <a:t>ceux disponibles auparavant</a:t>
            </a:r>
          </a:p>
        </p:txBody>
      </p:sp>
      <p:sp>
        <p:nvSpPr>
          <p:cNvPr id="43" name="Rectangle 42"/>
          <p:cNvSpPr/>
          <p:nvPr/>
        </p:nvSpPr>
        <p:spPr>
          <a:xfrm>
            <a:off x="3025085" y="3785090"/>
            <a:ext cx="1600238" cy="1263744"/>
          </a:xfrm>
          <a:prstGeom prst="rect">
            <a:avLst/>
          </a:prstGeom>
        </p:spPr>
        <p:txBody>
          <a:bodyPr wrap="square">
            <a:spAutoFit/>
          </a:bodyPr>
          <a:lstStyle/>
          <a:p>
            <a:pPr algn="ctr">
              <a:lnSpc>
                <a:spcPct val="107000"/>
              </a:lnSpc>
              <a:spcAft>
                <a:spcPts val="600"/>
              </a:spcAft>
            </a:pPr>
            <a:r>
              <a:rPr lang="fr-FR" sz="1200" dirty="0">
                <a:solidFill>
                  <a:schemeClr val="bg1"/>
                </a:solidFill>
                <a:ea typeface="Yu Gothic Light" panose="020B0300000000000000" pitchFamily="34" charset="-128"/>
                <a:cs typeface="Times New Roman" panose="02020603050405020304" pitchFamily="18" charset="0"/>
              </a:rPr>
              <a:t>Une plateforme offrant une puissance de traitement forte : de gros volumes, du temps réel…</a:t>
            </a:r>
          </a:p>
        </p:txBody>
      </p:sp>
      <p:sp>
        <p:nvSpPr>
          <p:cNvPr id="44" name="Rectangle 43"/>
          <p:cNvSpPr/>
          <p:nvPr/>
        </p:nvSpPr>
        <p:spPr>
          <a:xfrm>
            <a:off x="4756817" y="3785089"/>
            <a:ext cx="1600238" cy="2054217"/>
          </a:xfrm>
          <a:prstGeom prst="rect">
            <a:avLst/>
          </a:prstGeom>
        </p:spPr>
        <p:txBody>
          <a:bodyPr wrap="square">
            <a:spAutoFit/>
          </a:bodyPr>
          <a:lstStyle/>
          <a:p>
            <a:pPr algn="ctr">
              <a:lnSpc>
                <a:spcPct val="107000"/>
              </a:lnSpc>
              <a:spcAft>
                <a:spcPts val="600"/>
              </a:spcAft>
            </a:pPr>
            <a:r>
              <a:rPr lang="fr-FR" sz="1200" dirty="0">
                <a:solidFill>
                  <a:schemeClr val="bg1"/>
                </a:solidFill>
                <a:ea typeface="Yu Gothic Light" panose="020B0300000000000000" pitchFamily="34" charset="-128"/>
                <a:cs typeface="Times New Roman" panose="02020603050405020304" pitchFamily="18" charset="0"/>
              </a:rPr>
              <a:t>Une offre outillée permettant de tester ou industrialiser de nouveaux algorithmes, d’intégrer de nouvelles fonctions (analyse sémantique, machine learning…) </a:t>
            </a:r>
          </a:p>
        </p:txBody>
      </p:sp>
    </p:spTree>
    <p:extLst>
      <p:ext uri="{BB962C8B-B14F-4D97-AF65-F5344CB8AC3E}">
        <p14:creationId xmlns:p14="http://schemas.microsoft.com/office/powerpoint/2010/main" val="34650115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n°17</a:t>
            </a:r>
            <a:br>
              <a:rPr lang="fr-FR" sz="1500" dirty="0">
                <a:latin typeface="+mn-lt"/>
              </a:rPr>
            </a:br>
            <a:r>
              <a:rPr lang="fr-FR" sz="1500" dirty="0"/>
              <a:t>Possibilités du DataLab</a:t>
            </a:r>
            <a:endParaRPr lang="fr-FR" sz="15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3" name="Groupe 2"/>
          <p:cNvGrpSpPr/>
          <p:nvPr/>
        </p:nvGrpSpPr>
        <p:grpSpPr>
          <a:xfrm>
            <a:off x="559081" y="1597264"/>
            <a:ext cx="5299520" cy="414060"/>
            <a:chOff x="745442" y="986685"/>
            <a:chExt cx="7066026" cy="552080"/>
          </a:xfrm>
        </p:grpSpPr>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grpSp>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grpSp>
      <p:pic>
        <p:nvPicPr>
          <p:cNvPr id="35" name="Image 34"/>
          <p:cNvPicPr>
            <a:picLocks noChangeAspect="1"/>
          </p:cNvPicPr>
          <p:nvPr/>
        </p:nvPicPr>
        <p:blipFill>
          <a:blip r:embed="rId9"/>
          <a:stretch>
            <a:fillRect/>
          </a:stretch>
        </p:blipFill>
        <p:spPr>
          <a:xfrm>
            <a:off x="6992884" y="5223488"/>
            <a:ext cx="1691986" cy="701715"/>
          </a:xfrm>
          <a:prstGeom prst="rect">
            <a:avLst/>
          </a:prstGeom>
        </p:spPr>
      </p:pic>
      <p:pic>
        <p:nvPicPr>
          <p:cNvPr id="26" name="Image 25"/>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8439" y="2339575"/>
            <a:ext cx="1101286" cy="2399717"/>
          </a:xfrm>
          <a:prstGeom prst="rect">
            <a:avLst/>
          </a:prstGeom>
        </p:spPr>
      </p:pic>
      <p:sp>
        <p:nvSpPr>
          <p:cNvPr id="62" name="Rectangle 61"/>
          <p:cNvSpPr/>
          <p:nvPr/>
        </p:nvSpPr>
        <p:spPr>
          <a:xfrm>
            <a:off x="1740775" y="2384545"/>
            <a:ext cx="4119641" cy="959943"/>
          </a:xfrm>
          <a:prstGeom prst="rect">
            <a:avLst/>
          </a:prstGeom>
        </p:spPr>
        <p:txBody>
          <a:bodyPr wrap="square">
            <a:spAutoFit/>
          </a:bodyPr>
          <a:lstStyle/>
          <a:p>
            <a:pP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Et les exemples d’activités que je peux conduire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sur un espace DataLab : </a:t>
            </a:r>
          </a:p>
        </p:txBody>
      </p:sp>
      <p:sp>
        <p:nvSpPr>
          <p:cNvPr id="31" name="Rectangle à coins arrondis 30"/>
          <p:cNvSpPr/>
          <p:nvPr/>
        </p:nvSpPr>
        <p:spPr>
          <a:xfrm>
            <a:off x="1211404" y="2985123"/>
            <a:ext cx="2186306" cy="530947"/>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sz="1800" dirty="0">
                <a:solidFill>
                  <a:schemeClr val="bg1"/>
                </a:solidFill>
              </a:rPr>
              <a:t>Modélisation </a:t>
            </a:r>
            <a:br>
              <a:rPr lang="fr-FR" sz="1800" dirty="0">
                <a:solidFill>
                  <a:schemeClr val="bg1"/>
                </a:solidFill>
              </a:rPr>
            </a:br>
            <a:r>
              <a:rPr lang="fr-FR" sz="1800" dirty="0">
                <a:solidFill>
                  <a:schemeClr val="bg1"/>
                </a:solidFill>
              </a:rPr>
              <a:t>de données</a:t>
            </a:r>
            <a:endParaRPr lang="fr-FR" sz="1800" b="1" dirty="0">
              <a:solidFill>
                <a:schemeClr val="bg1"/>
              </a:solidFill>
            </a:endParaRPr>
          </a:p>
        </p:txBody>
      </p:sp>
      <p:sp>
        <p:nvSpPr>
          <p:cNvPr id="33" name="Rectangle à coins arrondis 32"/>
          <p:cNvSpPr/>
          <p:nvPr/>
        </p:nvSpPr>
        <p:spPr>
          <a:xfrm>
            <a:off x="1211404" y="3567756"/>
            <a:ext cx="2186306" cy="530947"/>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sz="1800" dirty="0">
                <a:solidFill>
                  <a:schemeClr val="bg1"/>
                </a:solidFill>
              </a:rPr>
              <a:t>Traitement </a:t>
            </a:r>
            <a:br>
              <a:rPr lang="fr-FR" sz="1800" dirty="0">
                <a:solidFill>
                  <a:schemeClr val="bg1"/>
                </a:solidFill>
              </a:rPr>
            </a:br>
            <a:r>
              <a:rPr lang="fr-FR" sz="1800" dirty="0">
                <a:solidFill>
                  <a:schemeClr val="bg1"/>
                </a:solidFill>
              </a:rPr>
              <a:t>de données</a:t>
            </a:r>
            <a:endParaRPr lang="fr-FR" sz="1800" b="1" dirty="0">
              <a:solidFill>
                <a:schemeClr val="bg1"/>
              </a:solidFill>
            </a:endParaRPr>
          </a:p>
        </p:txBody>
      </p:sp>
      <p:sp>
        <p:nvSpPr>
          <p:cNvPr id="34" name="Rectangle à coins arrondis 33"/>
          <p:cNvSpPr/>
          <p:nvPr/>
        </p:nvSpPr>
        <p:spPr>
          <a:xfrm>
            <a:off x="1211404" y="4150389"/>
            <a:ext cx="2186306" cy="530947"/>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sz="1800" dirty="0">
                <a:solidFill>
                  <a:schemeClr val="bg1"/>
                </a:solidFill>
              </a:rPr>
              <a:t>Prototypage </a:t>
            </a:r>
            <a:br>
              <a:rPr lang="fr-FR" sz="1800" dirty="0">
                <a:solidFill>
                  <a:schemeClr val="bg1"/>
                </a:solidFill>
              </a:rPr>
            </a:br>
            <a:r>
              <a:rPr lang="fr-FR" sz="1800" dirty="0">
                <a:solidFill>
                  <a:schemeClr val="bg1"/>
                </a:solidFill>
              </a:rPr>
              <a:t>de services </a:t>
            </a:r>
            <a:endParaRPr lang="fr-FR" sz="1800" b="1" dirty="0">
              <a:solidFill>
                <a:schemeClr val="bg1"/>
              </a:solidFill>
            </a:endParaRPr>
          </a:p>
        </p:txBody>
      </p:sp>
      <p:sp>
        <p:nvSpPr>
          <p:cNvPr id="36" name="Rectangle à coins arrondis 35"/>
          <p:cNvSpPr/>
          <p:nvPr/>
        </p:nvSpPr>
        <p:spPr>
          <a:xfrm>
            <a:off x="1211404" y="4744263"/>
            <a:ext cx="2186306" cy="530947"/>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sz="1800" dirty="0">
                <a:solidFill>
                  <a:schemeClr val="bg1"/>
                </a:solidFill>
              </a:rPr>
              <a:t>Prototypage </a:t>
            </a:r>
            <a:br>
              <a:rPr lang="fr-FR" sz="1800" dirty="0">
                <a:solidFill>
                  <a:schemeClr val="bg1"/>
                </a:solidFill>
              </a:rPr>
            </a:br>
            <a:r>
              <a:rPr lang="fr-FR" sz="1800" dirty="0">
                <a:solidFill>
                  <a:schemeClr val="bg1"/>
                </a:solidFill>
              </a:rPr>
              <a:t>de restitution </a:t>
            </a:r>
            <a:endParaRPr lang="fr-FR" sz="1800" b="1" dirty="0">
              <a:solidFill>
                <a:schemeClr val="bg1"/>
              </a:solidFill>
            </a:endParaRPr>
          </a:p>
        </p:txBody>
      </p:sp>
      <p:pic>
        <p:nvPicPr>
          <p:cNvPr id="2" name="Image 1"/>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455711" y="3053054"/>
            <a:ext cx="392040" cy="392040"/>
          </a:xfrm>
          <a:prstGeom prst="rect">
            <a:avLst/>
          </a:prstGeom>
        </p:spPr>
      </p:pic>
      <p:pic>
        <p:nvPicPr>
          <p:cNvPr id="6" name="Image 5"/>
          <p:cNvPicPr>
            <a:picLocks noChangeAspect="1"/>
          </p:cNvPicPr>
          <p:nvPr/>
        </p:nvPicPr>
        <p:blipFill>
          <a:blip r:embed="rId14" cstate="print">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1455711" y="3642967"/>
            <a:ext cx="391500" cy="391500"/>
          </a:xfrm>
          <a:prstGeom prst="rect">
            <a:avLst/>
          </a:prstGeom>
        </p:spPr>
      </p:pic>
      <p:pic>
        <p:nvPicPr>
          <p:cNvPr id="7" name="Image 6"/>
          <p:cNvPicPr>
            <a:picLocks noChangeAspect="1"/>
          </p:cNvPicPr>
          <p:nvPr/>
        </p:nvPicPr>
        <p:blipFill>
          <a:blip r:embed="rId16" cstate="print">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tretch>
            <a:fillRect/>
          </a:stretch>
        </p:blipFill>
        <p:spPr>
          <a:xfrm>
            <a:off x="1455711" y="4826687"/>
            <a:ext cx="391500" cy="391500"/>
          </a:xfrm>
          <a:prstGeom prst="rect">
            <a:avLst/>
          </a:prstGeom>
        </p:spPr>
      </p:pic>
      <p:pic>
        <p:nvPicPr>
          <p:cNvPr id="8" name="Image 7"/>
          <p:cNvPicPr>
            <a:picLocks noChangeAspect="1"/>
          </p:cNvPicPr>
          <p:nvPr/>
        </p:nvPicPr>
        <p:blipFill>
          <a:blip r:embed="rId18" cstate="print">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tretch>
            <a:fillRect/>
          </a:stretch>
        </p:blipFill>
        <p:spPr>
          <a:xfrm>
            <a:off x="1455711" y="4220111"/>
            <a:ext cx="391500" cy="391500"/>
          </a:xfrm>
          <a:prstGeom prst="rect">
            <a:avLst/>
          </a:prstGeom>
        </p:spPr>
      </p:pic>
      <p:sp>
        <p:nvSpPr>
          <p:cNvPr id="39" name="Rectangle 38"/>
          <p:cNvSpPr/>
          <p:nvPr/>
        </p:nvSpPr>
        <p:spPr>
          <a:xfrm>
            <a:off x="5460919" y="4938334"/>
            <a:ext cx="2031860" cy="252633"/>
          </a:xfrm>
          <a:prstGeom prst="rect">
            <a:avLst/>
          </a:prstGeom>
        </p:spPr>
        <p:txBody>
          <a:bodyPr wrap="square">
            <a:spAutoFit/>
          </a:bodyPr>
          <a:lstStyle/>
          <a:p>
            <a:pPr>
              <a:lnSpc>
                <a:spcPct val="107000"/>
              </a:lnSpc>
              <a:spcAft>
                <a:spcPts val="600"/>
              </a:spcAft>
            </a:pPr>
            <a:r>
              <a:rPr lang="fr-FR" sz="1050" dirty="0">
                <a:solidFill>
                  <a:schemeClr val="tx1">
                    <a:lumMod val="75000"/>
                    <a:lumOff val="25000"/>
                  </a:schemeClr>
                </a:solidFill>
                <a:ea typeface="Yu Gothic Light" panose="020B0300000000000000" pitchFamily="34" charset="-128"/>
                <a:cs typeface="Times New Roman" panose="02020603050405020304" pitchFamily="18" charset="0"/>
              </a:rPr>
              <a:t>…</a:t>
            </a:r>
          </a:p>
        </p:txBody>
      </p:sp>
    </p:spTree>
    <p:extLst>
      <p:ext uri="{BB962C8B-B14F-4D97-AF65-F5344CB8AC3E}">
        <p14:creationId xmlns:p14="http://schemas.microsoft.com/office/powerpoint/2010/main" val="3540090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n°20</a:t>
            </a:r>
            <a:br>
              <a:rPr lang="fr-FR" sz="1500" dirty="0">
                <a:latin typeface="+mn-lt"/>
              </a:rPr>
            </a:br>
            <a:r>
              <a:rPr lang="fr-FR" sz="1500" dirty="0">
                <a:latin typeface="+mn-lt"/>
              </a:rPr>
              <a:t>Catalogue d’outils disponibles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2031325"/>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pPr marL="214313" indent="-214313">
              <a:buFontTx/>
              <a:buChar char="-"/>
            </a:pPr>
            <a:r>
              <a:rPr lang="fr-FR" sz="1050" dirty="0">
                <a:solidFill>
                  <a:schemeClr val="bg1"/>
                </a:solidFill>
                <a:latin typeface="Calibri" panose="020F0502020204030204" pitchFamily="34" charset="0"/>
              </a:rPr>
              <a:t>Afficher en tout premier l’image de Noé</a:t>
            </a:r>
          </a:p>
          <a:p>
            <a:pPr marL="214313" indent="-214313">
              <a:buFontTx/>
              <a:buChar char="-"/>
            </a:pPr>
            <a:r>
              <a:rPr lang="fr-FR" sz="1050" dirty="0">
                <a:solidFill>
                  <a:schemeClr val="bg1"/>
                </a:solidFill>
                <a:latin typeface="Calibri" panose="020F0502020204030204" pitchFamily="34" charset="0"/>
              </a:rPr>
              <a:t>Puis afficher le premier bloc de texte en partant du haut de l’écran</a:t>
            </a:r>
          </a:p>
          <a:p>
            <a:pPr marL="214313" indent="-214313">
              <a:buFontTx/>
              <a:buChar char="-"/>
            </a:pPr>
            <a:r>
              <a:rPr lang="fr-FR" sz="1050" dirty="0">
                <a:solidFill>
                  <a:schemeClr val="bg1"/>
                </a:solidFill>
                <a:latin typeface="Calibri" panose="020F0502020204030204" pitchFamily="34" charset="0"/>
              </a:rPr>
              <a:t>Puis le second bloc de texte </a:t>
            </a:r>
          </a:p>
          <a:p>
            <a:pPr marL="214313" indent="-214313">
              <a:buFontTx/>
              <a:buChar char="-"/>
            </a:pPr>
            <a:r>
              <a:rPr lang="fr-FR" sz="1050" dirty="0">
                <a:solidFill>
                  <a:schemeClr val="bg1"/>
                </a:solidFill>
                <a:latin typeface="Calibri" panose="020F0502020204030204" pitchFamily="34" charset="0"/>
              </a:rPr>
              <a:t>Afficher les icônes de chaque produit 1 par 1</a:t>
            </a:r>
          </a:p>
          <a:p>
            <a:pPr marL="214313" indent="-214313">
              <a:buFontTx/>
              <a:buChar char="-"/>
            </a:pPr>
            <a:r>
              <a:rPr lang="fr-FR" sz="1050" dirty="0">
                <a:solidFill>
                  <a:schemeClr val="bg1"/>
                </a:solidFill>
                <a:latin typeface="Calibri" panose="020F0502020204030204" pitchFamily="34" charset="0"/>
              </a:rPr>
              <a:t>Puis enfin après une légère pause le dernier bloc de texte en bas de l’écran.</a:t>
            </a:r>
          </a:p>
        </p:txBody>
      </p:sp>
      <p:grpSp>
        <p:nvGrpSpPr>
          <p:cNvPr id="105" name="Groupe 104"/>
          <p:cNvGrpSpPr/>
          <p:nvPr/>
        </p:nvGrpSpPr>
        <p:grpSpPr>
          <a:xfrm>
            <a:off x="559081" y="1597264"/>
            <a:ext cx="5299520" cy="41406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grpSp>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668987" y="1675400"/>
            <a:ext cx="243000" cy="243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50404" y="1675400"/>
            <a:ext cx="243000" cy="243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12618" y="1685636"/>
            <a:ext cx="243000" cy="243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837077" y="1684669"/>
            <a:ext cx="220909" cy="220909"/>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5214" y="1684896"/>
            <a:ext cx="243000" cy="243000"/>
          </a:xfrm>
          <a:prstGeom prst="rect">
            <a:avLst/>
          </a:prstGeom>
        </p:spPr>
      </p:pic>
      <p:sp>
        <p:nvSpPr>
          <p:cNvPr id="26" name="Rectangle 25"/>
          <p:cNvSpPr/>
          <p:nvPr/>
        </p:nvSpPr>
        <p:spPr>
          <a:xfrm>
            <a:off x="1195557" y="2312956"/>
            <a:ext cx="5196165" cy="1333250"/>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Noé m’indique qu’un catalogue d’outils communautaires est disponible pour déploiement sur les espaces DataLab.</a:t>
            </a:r>
          </a:p>
          <a:p>
            <a:pPr algn="ctr">
              <a:lnSpc>
                <a:spcPct val="107000"/>
              </a:lnSpc>
              <a:spcAft>
                <a:spcPts val="600"/>
              </a:spcAft>
            </a:pPr>
            <a:endParaRPr lang="fr-FR" sz="1800"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25" name="Image 24"/>
          <p:cNvPicPr>
            <a:picLocks noChangeAspect="1"/>
          </p:cNvPicPr>
          <p:nvPr/>
        </p:nvPicPr>
        <p:blipFill rotWithShape="1">
          <a:blip r:embed="rId9">
            <a:extLst>
              <a:ext uri="{BEBA8EAE-BF5A-486C-A8C5-ECC9F3942E4B}">
                <a14:imgProps xmlns:a14="http://schemas.microsoft.com/office/drawing/2010/main">
                  <a14:imgLayer r:embed="rId10">
                    <a14:imgEffect>
                      <a14:saturation sat="200000"/>
                    </a14:imgEffect>
                    <a14:imgEffect>
                      <a14:brightnessContrast bright="20000" contrast="-40000"/>
                    </a14:imgEffect>
                  </a14:imgLayer>
                </a14:imgProps>
              </a:ext>
            </a:extLst>
          </a:blip>
          <a:srcRect l="51977"/>
          <a:stretch/>
        </p:blipFill>
        <p:spPr>
          <a:xfrm>
            <a:off x="8439" y="2339575"/>
            <a:ext cx="1101286" cy="2399717"/>
          </a:xfrm>
          <a:prstGeom prst="rect">
            <a:avLst/>
          </a:prstGeom>
        </p:spPr>
      </p:pic>
      <p:sp>
        <p:nvSpPr>
          <p:cNvPr id="2" name="Rectangle 1"/>
          <p:cNvSpPr/>
          <p:nvPr/>
        </p:nvSpPr>
        <p:spPr>
          <a:xfrm>
            <a:off x="1835415" y="3097808"/>
            <a:ext cx="3916457" cy="367216"/>
          </a:xfrm>
          <a:prstGeom prst="rect">
            <a:avLst/>
          </a:prstGeom>
        </p:spPr>
        <p:txBody>
          <a:bodyPr wrap="non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Les outils suivants sont disponibles :</a:t>
            </a:r>
          </a:p>
        </p:txBody>
      </p:sp>
      <p:grpSp>
        <p:nvGrpSpPr>
          <p:cNvPr id="9" name="Groupe 8"/>
          <p:cNvGrpSpPr/>
          <p:nvPr/>
        </p:nvGrpSpPr>
        <p:grpSpPr>
          <a:xfrm>
            <a:off x="4755279" y="3498904"/>
            <a:ext cx="1539831" cy="840869"/>
            <a:chOff x="6311344" y="3986656"/>
            <a:chExt cx="2053108" cy="1121159"/>
          </a:xfrm>
        </p:grpSpPr>
        <p:sp>
          <p:nvSpPr>
            <p:cNvPr id="34" name="Rectangle à coins arrondis 33"/>
            <p:cNvSpPr/>
            <p:nvPr/>
          </p:nvSpPr>
          <p:spPr>
            <a:xfrm>
              <a:off x="6311344" y="3986656"/>
              <a:ext cx="2053108" cy="1121159"/>
            </a:xfrm>
            <a:prstGeom prst="round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4" name="Image 3"/>
            <p:cNvPicPr>
              <a:picLocks noChangeAspect="1"/>
            </p:cNvPicPr>
            <p:nvPr/>
          </p:nvPicPr>
          <p:blipFill rotWithShape="1">
            <a:blip r:embed="rId11" cstate="print">
              <a:extLst>
                <a:ext uri="{28A0092B-C50C-407E-A947-70E740481C1C}">
                  <a14:useLocalDpi xmlns:a14="http://schemas.microsoft.com/office/drawing/2010/main" val="0"/>
                </a:ext>
              </a:extLst>
            </a:blip>
            <a:srcRect b="4758"/>
            <a:stretch/>
          </p:blipFill>
          <p:spPr>
            <a:xfrm>
              <a:off x="6737125" y="4118644"/>
              <a:ext cx="1201547" cy="857182"/>
            </a:xfrm>
            <a:prstGeom prst="rect">
              <a:avLst/>
            </a:prstGeom>
          </p:spPr>
        </p:pic>
      </p:grpSp>
      <p:grpSp>
        <p:nvGrpSpPr>
          <p:cNvPr id="10" name="Groupe 9"/>
          <p:cNvGrpSpPr/>
          <p:nvPr/>
        </p:nvGrpSpPr>
        <p:grpSpPr>
          <a:xfrm>
            <a:off x="1323327" y="3498904"/>
            <a:ext cx="1539831" cy="840869"/>
            <a:chOff x="1735408" y="3986656"/>
            <a:chExt cx="2053108" cy="1121159"/>
          </a:xfrm>
        </p:grpSpPr>
        <p:sp>
          <p:nvSpPr>
            <p:cNvPr id="7" name="Rectangle à coins arrondis 6"/>
            <p:cNvSpPr/>
            <p:nvPr/>
          </p:nvSpPr>
          <p:spPr>
            <a:xfrm>
              <a:off x="1735408" y="3986656"/>
              <a:ext cx="2053108" cy="1121159"/>
            </a:xfrm>
            <a:prstGeom prst="round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5" name="Imag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11962" y="4097235"/>
              <a:ext cx="900000" cy="900000"/>
            </a:xfrm>
            <a:prstGeom prst="rect">
              <a:avLst/>
            </a:prstGeom>
          </p:spPr>
        </p:pic>
      </p:grpSp>
      <p:grpSp>
        <p:nvGrpSpPr>
          <p:cNvPr id="8" name="Groupe 7"/>
          <p:cNvGrpSpPr/>
          <p:nvPr/>
        </p:nvGrpSpPr>
        <p:grpSpPr>
          <a:xfrm>
            <a:off x="2992143" y="3498904"/>
            <a:ext cx="1634151" cy="840869"/>
            <a:chOff x="3824998" y="3986656"/>
            <a:chExt cx="2178868" cy="1121159"/>
          </a:xfrm>
        </p:grpSpPr>
        <p:sp>
          <p:nvSpPr>
            <p:cNvPr id="33" name="Rectangle à coins arrondis 32"/>
            <p:cNvSpPr/>
            <p:nvPr/>
          </p:nvSpPr>
          <p:spPr>
            <a:xfrm>
              <a:off x="3824998" y="3986656"/>
              <a:ext cx="2178868" cy="1121159"/>
            </a:xfrm>
            <a:prstGeom prst="round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6" name="Imag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69310" y="4097235"/>
              <a:ext cx="1690245" cy="900000"/>
            </a:xfrm>
            <a:prstGeom prst="rect">
              <a:avLst/>
            </a:prstGeom>
          </p:spPr>
        </p:pic>
      </p:grpSp>
      <p:pic>
        <p:nvPicPr>
          <p:cNvPr id="38" name="Image 37"/>
          <p:cNvPicPr>
            <a:picLocks noChangeAspect="1"/>
          </p:cNvPicPr>
          <p:nvPr/>
        </p:nvPicPr>
        <p:blipFill>
          <a:blip r:embed="rId14"/>
          <a:stretch>
            <a:fillRect/>
          </a:stretch>
        </p:blipFill>
        <p:spPr>
          <a:xfrm>
            <a:off x="6998199" y="5218466"/>
            <a:ext cx="1691986" cy="699529"/>
          </a:xfrm>
          <a:prstGeom prst="rect">
            <a:avLst/>
          </a:prstGeom>
        </p:spPr>
      </p:pic>
    </p:spTree>
    <p:extLst>
      <p:ext uri="{BB962C8B-B14F-4D97-AF65-F5344CB8AC3E}">
        <p14:creationId xmlns:p14="http://schemas.microsoft.com/office/powerpoint/2010/main" val="947950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5053903" y="2929768"/>
            <a:ext cx="937196" cy="1989877"/>
          </a:xfrm>
          <a:prstGeom prst="rect">
            <a:avLst/>
          </a:prstGeom>
        </p:spPr>
      </p:pic>
      <p:sp>
        <p:nvSpPr>
          <p:cNvPr id="47" name="Titre 46"/>
          <p:cNvSpPr>
            <a:spLocks noGrp="1"/>
          </p:cNvSpPr>
          <p:nvPr>
            <p:ph type="title"/>
          </p:nvPr>
        </p:nvSpPr>
        <p:spPr/>
        <p:txBody>
          <a:bodyPr/>
          <a:lstStyle/>
          <a:p>
            <a:r>
              <a:rPr lang="fr-FR" sz="1500" b="1" dirty="0">
                <a:latin typeface="+mn-lt"/>
              </a:rPr>
              <a:t>Ecran n°4</a:t>
            </a:r>
            <a:br>
              <a:rPr lang="fr-FR" sz="1500" dirty="0">
                <a:latin typeface="+mn-lt"/>
              </a:rPr>
            </a:br>
            <a:r>
              <a:rPr lang="fr-FR" sz="1500" dirty="0">
                <a:latin typeface="+mn-lt"/>
              </a:rPr>
              <a:t>L’équipe DataLab – la photo de famille !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pic>
        <p:nvPicPr>
          <p:cNvPr id="31" name="Image 30"/>
          <p:cNvPicPr>
            <a:picLocks noChangeAspect="1"/>
          </p:cNvPicPr>
          <p:nvPr/>
        </p:nvPicPr>
        <p:blipFill>
          <a:blip r:embed="rId3"/>
          <a:stretch>
            <a:fillRect/>
          </a:stretch>
        </p:blipFill>
        <p:spPr>
          <a:xfrm>
            <a:off x="6986934" y="5223488"/>
            <a:ext cx="1689112" cy="698341"/>
          </a:xfrm>
          <a:prstGeom prst="rect">
            <a:avLst/>
          </a:prstGeom>
        </p:spPr>
      </p:pic>
      <p:sp>
        <p:nvSpPr>
          <p:cNvPr id="26" name="Rectangle 25"/>
          <p:cNvSpPr/>
          <p:nvPr/>
        </p:nvSpPr>
        <p:spPr>
          <a:xfrm>
            <a:off x="108153" y="2149189"/>
            <a:ext cx="6293047" cy="663580"/>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me présente les profils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d’experts qui l’accompagnent dans sa tâche :</a:t>
            </a:r>
          </a:p>
        </p:txBody>
      </p:sp>
      <p:sp>
        <p:nvSpPr>
          <p:cNvPr id="36" name="Rectangle 35"/>
          <p:cNvSpPr/>
          <p:nvPr/>
        </p:nvSpPr>
        <p:spPr>
          <a:xfrm>
            <a:off x="998806" y="5380010"/>
            <a:ext cx="1181690" cy="663580"/>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12" name="Groupe 11"/>
          <p:cNvGrpSpPr/>
          <p:nvPr/>
        </p:nvGrpSpPr>
        <p:grpSpPr>
          <a:xfrm>
            <a:off x="1430260" y="2871281"/>
            <a:ext cx="3833075" cy="2321499"/>
            <a:chOff x="1290034" y="2954428"/>
            <a:chExt cx="5110766" cy="3095332"/>
          </a:xfrm>
        </p:grpSpPr>
        <p:grpSp>
          <p:nvGrpSpPr>
            <p:cNvPr id="4" name="Groupe 3"/>
            <p:cNvGrpSpPr/>
            <p:nvPr/>
          </p:nvGrpSpPr>
          <p:grpSpPr>
            <a:xfrm>
              <a:off x="1639152" y="2954428"/>
              <a:ext cx="4761648" cy="3095332"/>
              <a:chOff x="1639152" y="2954428"/>
              <a:chExt cx="4761648" cy="3095332"/>
            </a:xfrm>
          </p:grpSpPr>
          <p:pic>
            <p:nvPicPr>
              <p:cNvPr id="37" name="Image 36"/>
              <p:cNvPicPr>
                <a:picLocks noChangeAspect="1"/>
              </p:cNvPicPr>
              <p:nvPr/>
            </p:nvPicPr>
            <p:blipFill rotWithShape="1">
              <a:blip r:embed="rId4" cstate="email">
                <a:extLst>
                  <a:ext uri="{28A0092B-C50C-407E-A947-70E740481C1C}">
                    <a14:useLocalDpi xmlns:a14="http://schemas.microsoft.com/office/drawing/2010/main"/>
                  </a:ext>
                </a:extLst>
              </a:blip>
              <a:srcRect l="-1" r="-26120"/>
              <a:stretch/>
            </p:blipFill>
            <p:spPr>
              <a:xfrm>
                <a:off x="1639152" y="2954428"/>
                <a:ext cx="4761648" cy="2922223"/>
              </a:xfrm>
              <a:prstGeom prst="rect">
                <a:avLst/>
              </a:prstGeom>
            </p:spPr>
          </p:pic>
          <p:pic>
            <p:nvPicPr>
              <p:cNvPr id="38" name="Image 37"/>
              <p:cNvPicPr>
                <a:picLocks noChangeAspect="1"/>
              </p:cNvPicPr>
              <p:nvPr/>
            </p:nvPicPr>
            <p:blipFill rotWithShape="1">
              <a:blip r:embed="rId5" cstate="email">
                <a:extLst>
                  <a:ext uri="{28A0092B-C50C-407E-A947-70E740481C1C}">
                    <a14:useLocalDpi xmlns:a14="http://schemas.microsoft.com/office/drawing/2010/main"/>
                  </a:ext>
                </a:extLst>
              </a:blip>
              <a:srcRect l="75260"/>
              <a:stretch/>
            </p:blipFill>
            <p:spPr>
              <a:xfrm>
                <a:off x="5413244" y="2959065"/>
                <a:ext cx="781934" cy="3090695"/>
              </a:xfrm>
              <a:prstGeom prst="rect">
                <a:avLst/>
              </a:prstGeom>
            </p:spPr>
          </p:pic>
        </p:grpSp>
        <p:sp>
          <p:nvSpPr>
            <p:cNvPr id="8" name="Rectangle 7"/>
            <p:cNvSpPr/>
            <p:nvPr/>
          </p:nvSpPr>
          <p:spPr>
            <a:xfrm>
              <a:off x="1290034" y="3561999"/>
              <a:ext cx="456623" cy="388696"/>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cxnSp>
        <p:nvCxnSpPr>
          <p:cNvPr id="14" name="Connecteur droit 13"/>
          <p:cNvCxnSpPr/>
          <p:nvPr/>
        </p:nvCxnSpPr>
        <p:spPr>
          <a:xfrm flipV="1">
            <a:off x="2345631" y="5073185"/>
            <a:ext cx="232515" cy="455653"/>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2141918" y="5527913"/>
            <a:ext cx="208074"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6" name="Image 45"/>
          <p:cNvPicPr>
            <a:picLocks noChangeAspect="1"/>
          </p:cNvPicPr>
          <p:nvPr/>
        </p:nvPicPr>
        <p:blipFill rotWithShape="1">
          <a:blip r:embed="rId6"/>
          <a:srcRect l="20444"/>
          <a:stretch/>
        </p:blipFill>
        <p:spPr>
          <a:xfrm flipH="1">
            <a:off x="831322" y="3114015"/>
            <a:ext cx="779960" cy="2015299"/>
          </a:xfrm>
          <a:prstGeom prst="rect">
            <a:avLst/>
          </a:prstGeom>
        </p:spPr>
      </p:pic>
      <p:sp>
        <p:nvSpPr>
          <p:cNvPr id="55" name="Rectangle 54"/>
          <p:cNvSpPr/>
          <p:nvPr/>
        </p:nvSpPr>
        <p:spPr>
          <a:xfrm>
            <a:off x="5008657" y="5319823"/>
            <a:ext cx="1181690" cy="663580"/>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Data Scientist</a:t>
            </a:r>
          </a:p>
        </p:txBody>
      </p:sp>
      <p:grpSp>
        <p:nvGrpSpPr>
          <p:cNvPr id="18" name="Groupe 17"/>
          <p:cNvGrpSpPr/>
          <p:nvPr/>
        </p:nvGrpSpPr>
        <p:grpSpPr>
          <a:xfrm flipH="1">
            <a:off x="4746476" y="5238267"/>
            <a:ext cx="326438" cy="240499"/>
            <a:chOff x="6099805" y="6154395"/>
            <a:chExt cx="435250" cy="320665"/>
          </a:xfrm>
        </p:grpSpPr>
        <p:cxnSp>
          <p:nvCxnSpPr>
            <p:cNvPr id="56" name="Connecteur droit 55"/>
            <p:cNvCxnSpPr/>
            <p:nvPr/>
          </p:nvCxnSpPr>
          <p:spPr>
            <a:xfrm flipV="1">
              <a:off x="6371423" y="6154395"/>
              <a:ext cx="163632" cy="32066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Rectangle 57"/>
          <p:cNvSpPr/>
          <p:nvPr/>
        </p:nvSpPr>
        <p:spPr>
          <a:xfrm>
            <a:off x="2551392" y="5322080"/>
            <a:ext cx="1181690" cy="959943"/>
          </a:xfrm>
          <a:prstGeom prst="rect">
            <a:avLst/>
          </a:prstGeom>
        </p:spPr>
        <p:txBody>
          <a:bodyPr wrap="square">
            <a:spAutoFit/>
          </a:bodyPr>
          <a:lstStyle/>
          <a:p>
            <a:pPr algn="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Responsable DataLab</a:t>
            </a:r>
          </a:p>
        </p:txBody>
      </p:sp>
      <p:grpSp>
        <p:nvGrpSpPr>
          <p:cNvPr id="59" name="Groupe 58"/>
          <p:cNvGrpSpPr/>
          <p:nvPr/>
        </p:nvGrpSpPr>
        <p:grpSpPr>
          <a:xfrm>
            <a:off x="3724011" y="5069473"/>
            <a:ext cx="402524" cy="389603"/>
            <a:chOff x="6099805" y="5955590"/>
            <a:chExt cx="536698" cy="519471"/>
          </a:xfrm>
        </p:grpSpPr>
        <p:cxnSp>
          <p:nvCxnSpPr>
            <p:cNvPr id="60" name="Connecteur droit 59"/>
            <p:cNvCxnSpPr/>
            <p:nvPr/>
          </p:nvCxnSpPr>
          <p:spPr>
            <a:xfrm flipV="1">
              <a:off x="6371423" y="5955590"/>
              <a:ext cx="265080" cy="5194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193933" y="4527566"/>
            <a:ext cx="701387" cy="663580"/>
          </a:xfrm>
          <a:prstGeom prst="rect">
            <a:avLst/>
          </a:prstGeom>
        </p:spPr>
        <p:txBody>
          <a:bodyPr wrap="square">
            <a:spAutoFit/>
          </a:bodyPr>
          <a:lstStyle/>
          <a:p>
            <a:pPr algn="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CDMO</a:t>
            </a:r>
          </a:p>
        </p:txBody>
      </p:sp>
      <p:grpSp>
        <p:nvGrpSpPr>
          <p:cNvPr id="64" name="Groupe 63"/>
          <p:cNvGrpSpPr/>
          <p:nvPr/>
        </p:nvGrpSpPr>
        <p:grpSpPr>
          <a:xfrm>
            <a:off x="901644" y="4567471"/>
            <a:ext cx="290146" cy="106121"/>
            <a:chOff x="6099805" y="6332333"/>
            <a:chExt cx="386861" cy="141494"/>
          </a:xfrm>
        </p:grpSpPr>
        <p:cxnSp>
          <p:nvCxnSpPr>
            <p:cNvPr id="65" name="Connecteur droit 64"/>
            <p:cNvCxnSpPr/>
            <p:nvPr/>
          </p:nvCxnSpPr>
          <p:spPr>
            <a:xfrm flipV="1">
              <a:off x="6373804" y="6332333"/>
              <a:ext cx="112862" cy="14114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e 66"/>
          <p:cNvGrpSpPr/>
          <p:nvPr/>
        </p:nvGrpSpPr>
        <p:grpSpPr>
          <a:xfrm rot="10800000" flipH="1">
            <a:off x="1284844" y="2889520"/>
            <a:ext cx="592853" cy="307361"/>
            <a:chOff x="6099805" y="6065245"/>
            <a:chExt cx="790470" cy="409815"/>
          </a:xfrm>
        </p:grpSpPr>
        <p:cxnSp>
          <p:nvCxnSpPr>
            <p:cNvPr id="68" name="Connecteur droit 67"/>
            <p:cNvCxnSpPr/>
            <p:nvPr/>
          </p:nvCxnSpPr>
          <p:spPr>
            <a:xfrm rot="10800000" flipH="1">
              <a:off x="6371423" y="6065245"/>
              <a:ext cx="518852" cy="40981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150850" y="2731757"/>
            <a:ext cx="1181690" cy="663580"/>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sp>
        <p:nvSpPr>
          <p:cNvPr id="89" name="Rectangle 88"/>
          <p:cNvSpPr/>
          <p:nvPr/>
        </p:nvSpPr>
        <p:spPr>
          <a:xfrm>
            <a:off x="5749906" y="2342191"/>
            <a:ext cx="1181690" cy="663580"/>
          </a:xfrm>
          <a:prstGeom prst="rect">
            <a:avLst/>
          </a:prstGeom>
        </p:spPr>
        <p:txBody>
          <a:bodyPr wrap="square">
            <a:spAutoFit/>
          </a:bodyPr>
          <a:lstStyle/>
          <a:p>
            <a:pP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Data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Analyst</a:t>
            </a:r>
          </a:p>
        </p:txBody>
      </p:sp>
      <p:grpSp>
        <p:nvGrpSpPr>
          <p:cNvPr id="90" name="Groupe 89"/>
          <p:cNvGrpSpPr/>
          <p:nvPr/>
        </p:nvGrpSpPr>
        <p:grpSpPr>
          <a:xfrm flipH="1" flipV="1">
            <a:off x="5457405" y="2607824"/>
            <a:ext cx="301216" cy="329124"/>
            <a:chOff x="6099805" y="6036228"/>
            <a:chExt cx="401621" cy="438832"/>
          </a:xfrm>
        </p:grpSpPr>
        <p:cxnSp>
          <p:nvCxnSpPr>
            <p:cNvPr id="91" name="Connecteur droit 90"/>
            <p:cNvCxnSpPr/>
            <p:nvPr/>
          </p:nvCxnSpPr>
          <p:spPr>
            <a:xfrm flipV="1">
              <a:off x="6371423" y="6036228"/>
              <a:ext cx="130003" cy="43883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7" name="Groupe 86"/>
          <p:cNvGrpSpPr/>
          <p:nvPr/>
        </p:nvGrpSpPr>
        <p:grpSpPr>
          <a:xfrm>
            <a:off x="559081" y="1597264"/>
            <a:ext cx="5299520" cy="414060"/>
            <a:chOff x="745442" y="986685"/>
            <a:chExt cx="7066026" cy="552080"/>
          </a:xfrm>
        </p:grpSpPr>
        <p:grpSp>
          <p:nvGrpSpPr>
            <p:cNvPr id="88" name="Groupe 87"/>
            <p:cNvGrpSpPr/>
            <p:nvPr/>
          </p:nvGrpSpPr>
          <p:grpSpPr>
            <a:xfrm>
              <a:off x="745442" y="986685"/>
              <a:ext cx="7066026" cy="552080"/>
              <a:chOff x="2691257" y="529120"/>
              <a:chExt cx="7066026" cy="552080"/>
            </a:xfrm>
          </p:grpSpPr>
          <p:sp>
            <p:nvSpPr>
              <p:cNvPr id="98" name="Pentagone 9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9" name="Ellipse 98"/>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0" name="Ellipse 99"/>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1" name="Ellipse 100"/>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2" name="Ellipse 10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103" name="Groupe 102"/>
              <p:cNvGrpSpPr/>
              <p:nvPr/>
            </p:nvGrpSpPr>
            <p:grpSpPr>
              <a:xfrm>
                <a:off x="8732261" y="529120"/>
                <a:ext cx="551453" cy="549030"/>
                <a:chOff x="9401004" y="529120"/>
                <a:chExt cx="551453" cy="549030"/>
              </a:xfrm>
            </p:grpSpPr>
            <p:sp>
              <p:nvSpPr>
                <p:cNvPr id="105" name="Ellipse 10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06" name="Image 10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04" name="Ellipse 10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93" name="Image 9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94" name="Image 93"/>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95" name="Image 94"/>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96" name="Image 95"/>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97" name="Image 96"/>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262316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 95"/>
          <p:cNvPicPr>
            <a:picLocks noChangeAspect="1"/>
          </p:cNvPicPr>
          <p:nvPr/>
        </p:nvPicPr>
        <p:blipFill>
          <a:blip r:embed="rId2">
            <a:duotone>
              <a:schemeClr val="accent3">
                <a:shade val="45000"/>
                <a:satMod val="135000"/>
              </a:schemeClr>
              <a:prstClr val="white"/>
            </a:duotone>
          </a:blip>
          <a:stretch>
            <a:fillRect/>
          </a:stretch>
        </p:blipFill>
        <p:spPr>
          <a:xfrm>
            <a:off x="5053903" y="2929768"/>
            <a:ext cx="937196" cy="1989877"/>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829581" y="2884088"/>
            <a:ext cx="4430652" cy="2318205"/>
          </a:xfrm>
          <a:prstGeom prst="rect">
            <a:avLst/>
          </a:prstGeom>
        </p:spPr>
      </p:pic>
      <p:sp>
        <p:nvSpPr>
          <p:cNvPr id="47" name="Titre 46"/>
          <p:cNvSpPr>
            <a:spLocks noGrp="1"/>
          </p:cNvSpPr>
          <p:nvPr>
            <p:ph type="title"/>
          </p:nvPr>
        </p:nvSpPr>
        <p:spPr/>
        <p:txBody>
          <a:bodyPr/>
          <a:lstStyle/>
          <a:p>
            <a:r>
              <a:rPr lang="fr-FR" sz="1500" b="1" dirty="0">
                <a:latin typeface="+mn-lt"/>
              </a:rPr>
              <a:t>Ecran n°5</a:t>
            </a:r>
            <a:br>
              <a:rPr lang="fr-FR" sz="1500" dirty="0">
                <a:latin typeface="+mn-lt"/>
              </a:rPr>
            </a:br>
            <a:r>
              <a:rPr lang="fr-FR" sz="1500" dirty="0">
                <a:latin typeface="+mn-lt"/>
              </a:rPr>
              <a:t>L’équipe DataLab – le Data Scientist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pic>
        <p:nvPicPr>
          <p:cNvPr id="31" name="Image 30"/>
          <p:cNvPicPr>
            <a:picLocks noChangeAspect="1"/>
          </p:cNvPicPr>
          <p:nvPr/>
        </p:nvPicPr>
        <p:blipFill>
          <a:blip r:embed="rId4"/>
          <a:stretch>
            <a:fillRect/>
          </a:stretch>
        </p:blipFill>
        <p:spPr>
          <a:xfrm>
            <a:off x="6986934" y="5223488"/>
            <a:ext cx="1689112" cy="698341"/>
          </a:xfrm>
          <a:prstGeom prst="rect">
            <a:avLst/>
          </a:prstGeom>
        </p:spPr>
      </p:pic>
      <p:sp>
        <p:nvSpPr>
          <p:cNvPr id="55" name="Rectangle 54"/>
          <p:cNvSpPr/>
          <p:nvPr/>
        </p:nvSpPr>
        <p:spPr>
          <a:xfrm>
            <a:off x="5008657" y="5319823"/>
            <a:ext cx="1181690" cy="663580"/>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Data Scientist</a:t>
            </a:r>
          </a:p>
        </p:txBody>
      </p:sp>
      <p:grpSp>
        <p:nvGrpSpPr>
          <p:cNvPr id="18" name="Groupe 17"/>
          <p:cNvGrpSpPr/>
          <p:nvPr/>
        </p:nvGrpSpPr>
        <p:grpSpPr>
          <a:xfrm flipH="1">
            <a:off x="4746476" y="5238267"/>
            <a:ext cx="326438" cy="240499"/>
            <a:chOff x="6099805" y="6154395"/>
            <a:chExt cx="435250" cy="320665"/>
          </a:xfrm>
        </p:grpSpPr>
        <p:cxnSp>
          <p:nvCxnSpPr>
            <p:cNvPr id="56" name="Connecteur droit 55"/>
            <p:cNvCxnSpPr/>
            <p:nvPr/>
          </p:nvCxnSpPr>
          <p:spPr>
            <a:xfrm flipV="1">
              <a:off x="6371423" y="6154395"/>
              <a:ext cx="163632" cy="32066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93" name="Image 92"/>
          <p:cNvPicPr>
            <a:picLocks noChangeAspect="1"/>
          </p:cNvPicPr>
          <p:nvPr/>
        </p:nvPicPr>
        <p:blipFill rotWithShape="1">
          <a:blip r:embed="rId3"/>
          <a:srcRect l="82695" r="2288"/>
          <a:stretch/>
        </p:blipFill>
        <p:spPr>
          <a:xfrm>
            <a:off x="4493521" y="2884088"/>
            <a:ext cx="665328" cy="2318205"/>
          </a:xfrm>
          <a:prstGeom prst="rect">
            <a:avLst/>
          </a:prstGeom>
        </p:spPr>
      </p:pic>
      <p:pic>
        <p:nvPicPr>
          <p:cNvPr id="95" name="Image 94"/>
          <p:cNvPicPr>
            <a:picLocks noChangeAspect="1"/>
          </p:cNvPicPr>
          <p:nvPr/>
        </p:nvPicPr>
        <p:blipFill rotWithShape="1">
          <a:blip r:embed="rId3"/>
          <a:srcRect l="79229" t="56069" r="16150"/>
          <a:stretch/>
        </p:blipFill>
        <p:spPr>
          <a:xfrm>
            <a:off x="4339983" y="4183892"/>
            <a:ext cx="204718" cy="1018401"/>
          </a:xfrm>
          <a:prstGeom prst="rect">
            <a:avLst/>
          </a:prstGeom>
        </p:spPr>
      </p:pic>
      <p:sp>
        <p:nvSpPr>
          <p:cNvPr id="3" name="Rectangle à coins arrondis 2"/>
          <p:cNvSpPr/>
          <p:nvPr/>
        </p:nvSpPr>
        <p:spPr>
          <a:xfrm>
            <a:off x="135522" y="4483126"/>
            <a:ext cx="4203511" cy="972842"/>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Le </a:t>
            </a:r>
            <a:r>
              <a:rPr lang="fr-FR" sz="1800" b="1" dirty="0"/>
              <a:t>DATA SCIENTIST </a:t>
            </a:r>
            <a:r>
              <a:rPr lang="fr-FR" sz="1800" dirty="0"/>
              <a:t>met au point les modèles de traitement des données et de production d’indicateurs </a:t>
            </a:r>
            <a:endParaRPr lang="fr-FR" sz="1800" b="1" dirty="0"/>
          </a:p>
        </p:txBody>
      </p:sp>
      <p:grpSp>
        <p:nvGrpSpPr>
          <p:cNvPr id="33" name="Groupe 32"/>
          <p:cNvGrpSpPr/>
          <p:nvPr/>
        </p:nvGrpSpPr>
        <p:grpSpPr>
          <a:xfrm>
            <a:off x="559081" y="1597264"/>
            <a:ext cx="5299520" cy="414060"/>
            <a:chOff x="745442" y="986685"/>
            <a:chExt cx="7066026" cy="552080"/>
          </a:xfrm>
        </p:grpSpPr>
        <p:grpSp>
          <p:nvGrpSpPr>
            <p:cNvPr id="34" name="Groupe 33"/>
            <p:cNvGrpSpPr/>
            <p:nvPr/>
          </p:nvGrpSpPr>
          <p:grpSpPr>
            <a:xfrm>
              <a:off x="745442" y="986685"/>
              <a:ext cx="7066026" cy="552080"/>
              <a:chOff x="2691257" y="529120"/>
              <a:chExt cx="7066026" cy="552080"/>
            </a:xfrm>
          </p:grpSpPr>
          <p:sp>
            <p:nvSpPr>
              <p:cNvPr id="40" name="Pentagone 39"/>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1" name="Ellipse 40"/>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2" name="Ellipse 41"/>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3" name="Ellipse 42"/>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4" name="Ellipse 43"/>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5" name="Groupe 44"/>
              <p:cNvGrpSpPr/>
              <p:nvPr/>
            </p:nvGrpSpPr>
            <p:grpSpPr>
              <a:xfrm>
                <a:off x="8732261" y="529120"/>
                <a:ext cx="551453" cy="549030"/>
                <a:chOff x="9401004" y="529120"/>
                <a:chExt cx="551453" cy="549030"/>
              </a:xfrm>
            </p:grpSpPr>
            <p:sp>
              <p:nvSpPr>
                <p:cNvPr id="52" name="Ellipse 5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6" name="Ellipse 45"/>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6" name="Image 35"/>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7" name="Image 3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8" name="Image 37"/>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9" name="Image 38"/>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876460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age 53"/>
          <p:cNvPicPr>
            <a:picLocks noChangeAspect="1"/>
          </p:cNvPicPr>
          <p:nvPr/>
        </p:nvPicPr>
        <p:blipFill>
          <a:blip r:embed="rId2">
            <a:duotone>
              <a:schemeClr val="accent3">
                <a:shade val="45000"/>
                <a:satMod val="135000"/>
              </a:schemeClr>
              <a:prstClr val="white"/>
            </a:duotone>
          </a:blip>
          <a:stretch>
            <a:fillRect/>
          </a:stretch>
        </p:blipFill>
        <p:spPr>
          <a:xfrm>
            <a:off x="5053903" y="2929768"/>
            <a:ext cx="937196" cy="1989877"/>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850053" y="2884088"/>
            <a:ext cx="4430652" cy="2318205"/>
          </a:xfrm>
          <a:prstGeom prst="rect">
            <a:avLst/>
          </a:prstGeom>
        </p:spPr>
      </p:pic>
      <p:sp>
        <p:nvSpPr>
          <p:cNvPr id="47" name="Titre 46"/>
          <p:cNvSpPr>
            <a:spLocks noGrp="1"/>
          </p:cNvSpPr>
          <p:nvPr>
            <p:ph type="title"/>
          </p:nvPr>
        </p:nvSpPr>
        <p:spPr/>
        <p:txBody>
          <a:bodyPr/>
          <a:lstStyle/>
          <a:p>
            <a:r>
              <a:rPr lang="fr-FR" sz="1500" b="1" dirty="0">
                <a:latin typeface="+mn-lt"/>
              </a:rPr>
              <a:t>Ecran n°6</a:t>
            </a:r>
            <a:br>
              <a:rPr lang="fr-FR" sz="1500" dirty="0">
                <a:latin typeface="+mn-lt"/>
              </a:rPr>
            </a:br>
            <a:r>
              <a:rPr lang="fr-FR" sz="1500" dirty="0">
                <a:latin typeface="+mn-lt"/>
              </a:rPr>
              <a:t>L’équipe DataLab – le Data Steward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pic>
        <p:nvPicPr>
          <p:cNvPr id="31" name="Image 30"/>
          <p:cNvPicPr>
            <a:picLocks noChangeAspect="1"/>
          </p:cNvPicPr>
          <p:nvPr/>
        </p:nvPicPr>
        <p:blipFill>
          <a:blip r:embed="rId4"/>
          <a:stretch>
            <a:fillRect/>
          </a:stretch>
        </p:blipFill>
        <p:spPr>
          <a:xfrm>
            <a:off x="6986934" y="5223488"/>
            <a:ext cx="1689112" cy="698341"/>
          </a:xfrm>
          <a:prstGeom prst="rect">
            <a:avLst/>
          </a:prstGeom>
        </p:spPr>
      </p:pic>
      <p:sp>
        <p:nvSpPr>
          <p:cNvPr id="36" name="Rectangle 35"/>
          <p:cNvSpPr/>
          <p:nvPr/>
        </p:nvSpPr>
        <p:spPr>
          <a:xfrm>
            <a:off x="998806" y="5380010"/>
            <a:ext cx="1181690" cy="663580"/>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cxnSp>
        <p:nvCxnSpPr>
          <p:cNvPr id="14" name="Connecteur droit 13"/>
          <p:cNvCxnSpPr/>
          <p:nvPr/>
        </p:nvCxnSpPr>
        <p:spPr>
          <a:xfrm flipV="1">
            <a:off x="2345631" y="5073185"/>
            <a:ext cx="232515" cy="455653"/>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2141918" y="5527913"/>
            <a:ext cx="208074"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3" name="Image 92"/>
          <p:cNvPicPr>
            <a:picLocks noChangeAspect="1"/>
          </p:cNvPicPr>
          <p:nvPr/>
        </p:nvPicPr>
        <p:blipFill rotWithShape="1">
          <a:blip r:embed="rId3"/>
          <a:srcRect l="33945" r="52655"/>
          <a:stretch/>
        </p:blipFill>
        <p:spPr>
          <a:xfrm>
            <a:off x="2354234" y="2884088"/>
            <a:ext cx="593678" cy="2318205"/>
          </a:xfrm>
          <a:prstGeom prst="rect">
            <a:avLst/>
          </a:prstGeom>
        </p:spPr>
      </p:pic>
      <p:sp>
        <p:nvSpPr>
          <p:cNvPr id="53" name="Rectangle à coins arrondis 52"/>
          <p:cNvSpPr/>
          <p:nvPr/>
        </p:nvSpPr>
        <p:spPr>
          <a:xfrm>
            <a:off x="3527164" y="4129135"/>
            <a:ext cx="2822322" cy="1542397"/>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Le </a:t>
            </a:r>
            <a:r>
              <a:rPr lang="fr-FR" sz="1800" b="1" dirty="0"/>
              <a:t>DATA STEWARD </a:t>
            </a:r>
            <a:r>
              <a:rPr lang="fr-FR" sz="1800" dirty="0"/>
              <a:t>vous accompagne sur l’organisation et </a:t>
            </a:r>
            <a:br>
              <a:rPr lang="fr-FR" sz="1800" dirty="0"/>
            </a:br>
            <a:r>
              <a:rPr lang="fr-FR" sz="1800" dirty="0"/>
              <a:t>la gestion des données </a:t>
            </a:r>
            <a:br>
              <a:rPr lang="fr-FR" sz="1800" dirty="0"/>
            </a:br>
            <a:r>
              <a:rPr lang="fr-FR" sz="1800" dirty="0"/>
              <a:t>dans le DataLake. Il vous guide pour identifier les données disponibles pour vos besoins.</a:t>
            </a:r>
            <a:endParaRPr lang="fr-FR" sz="1800" b="1" dirty="0"/>
          </a:p>
        </p:txBody>
      </p:sp>
      <p:grpSp>
        <p:nvGrpSpPr>
          <p:cNvPr id="32" name="Groupe 31"/>
          <p:cNvGrpSpPr/>
          <p:nvPr/>
        </p:nvGrpSpPr>
        <p:grpSpPr>
          <a:xfrm>
            <a:off x="559081" y="1597264"/>
            <a:ext cx="5299520" cy="41406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40" name="Pentagone 39"/>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1" name="Ellipse 40"/>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3" name="Ellipse 4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4" name="Ellipse 43"/>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5" name="Ellipse 4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6" name="Groupe 45"/>
              <p:cNvGrpSpPr/>
              <p:nvPr/>
            </p:nvGrpSpPr>
            <p:grpSpPr>
              <a:xfrm>
                <a:off x="8732261" y="529120"/>
                <a:ext cx="551453" cy="549030"/>
                <a:chOff x="9401004" y="529120"/>
                <a:chExt cx="551453" cy="549030"/>
              </a:xfrm>
            </p:grpSpPr>
            <p:sp>
              <p:nvSpPr>
                <p:cNvPr id="55" name="Ellipse 5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56" name="Image 5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2" name="Ellipse 51"/>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7" name="Image 3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8" name="Image 37"/>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9" name="Image 38"/>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582938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Image 90"/>
          <p:cNvPicPr>
            <a:picLocks noChangeAspect="1"/>
          </p:cNvPicPr>
          <p:nvPr/>
        </p:nvPicPr>
        <p:blipFill>
          <a:blip r:embed="rId2">
            <a:duotone>
              <a:schemeClr val="accent3">
                <a:shade val="45000"/>
                <a:satMod val="135000"/>
              </a:schemeClr>
              <a:prstClr val="white"/>
            </a:duotone>
          </a:blip>
          <a:stretch>
            <a:fillRect/>
          </a:stretch>
        </p:blipFill>
        <p:spPr>
          <a:xfrm>
            <a:off x="5053903" y="2929768"/>
            <a:ext cx="937196" cy="1989877"/>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839817" y="2884088"/>
            <a:ext cx="4430652" cy="2318205"/>
          </a:xfrm>
          <a:prstGeom prst="rect">
            <a:avLst/>
          </a:prstGeom>
        </p:spPr>
      </p:pic>
      <p:sp>
        <p:nvSpPr>
          <p:cNvPr id="47" name="Titre 46"/>
          <p:cNvSpPr>
            <a:spLocks noGrp="1"/>
          </p:cNvSpPr>
          <p:nvPr>
            <p:ph type="title"/>
          </p:nvPr>
        </p:nvSpPr>
        <p:spPr/>
        <p:txBody>
          <a:bodyPr/>
          <a:lstStyle/>
          <a:p>
            <a:r>
              <a:rPr lang="fr-FR" sz="1500" b="1" dirty="0">
                <a:latin typeface="+mn-lt"/>
              </a:rPr>
              <a:t>Ecran n°7</a:t>
            </a:r>
            <a:br>
              <a:rPr lang="fr-FR" sz="1500" dirty="0">
                <a:latin typeface="+mn-lt"/>
              </a:rPr>
            </a:br>
            <a:r>
              <a:rPr lang="fr-FR" sz="1500" dirty="0">
                <a:latin typeface="+mn-lt"/>
              </a:rPr>
              <a:t>L’équipe DataLab – le Data Engineer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pic>
        <p:nvPicPr>
          <p:cNvPr id="31" name="Image 30"/>
          <p:cNvPicPr>
            <a:picLocks noChangeAspect="1"/>
          </p:cNvPicPr>
          <p:nvPr/>
        </p:nvPicPr>
        <p:blipFill>
          <a:blip r:embed="rId4"/>
          <a:stretch>
            <a:fillRect/>
          </a:stretch>
        </p:blipFill>
        <p:spPr>
          <a:xfrm>
            <a:off x="6986934" y="5223488"/>
            <a:ext cx="1689112" cy="698341"/>
          </a:xfrm>
          <a:prstGeom prst="rect">
            <a:avLst/>
          </a:prstGeom>
        </p:spPr>
      </p:pic>
      <p:sp>
        <p:nvSpPr>
          <p:cNvPr id="70" name="Rectangle 69"/>
          <p:cNvSpPr/>
          <p:nvPr/>
        </p:nvSpPr>
        <p:spPr>
          <a:xfrm>
            <a:off x="140614" y="2731757"/>
            <a:ext cx="1181690" cy="663580"/>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pic>
        <p:nvPicPr>
          <p:cNvPr id="93" name="Image 92"/>
          <p:cNvPicPr>
            <a:picLocks noChangeAspect="1"/>
          </p:cNvPicPr>
          <p:nvPr/>
        </p:nvPicPr>
        <p:blipFill rotWithShape="1">
          <a:blip r:embed="rId3"/>
          <a:srcRect l="19857" r="65357"/>
          <a:stretch/>
        </p:blipFill>
        <p:spPr>
          <a:xfrm>
            <a:off x="1719614" y="2884088"/>
            <a:ext cx="655092" cy="2318205"/>
          </a:xfrm>
          <a:prstGeom prst="rect">
            <a:avLst/>
          </a:prstGeom>
        </p:spPr>
      </p:pic>
      <p:grpSp>
        <p:nvGrpSpPr>
          <p:cNvPr id="67" name="Groupe 66"/>
          <p:cNvGrpSpPr/>
          <p:nvPr/>
        </p:nvGrpSpPr>
        <p:grpSpPr>
          <a:xfrm rot="10800000" flipH="1">
            <a:off x="1274608" y="2889520"/>
            <a:ext cx="592853" cy="307361"/>
            <a:chOff x="6099805" y="6065245"/>
            <a:chExt cx="790470" cy="409815"/>
          </a:xfrm>
        </p:grpSpPr>
        <p:cxnSp>
          <p:nvCxnSpPr>
            <p:cNvPr id="68" name="Connecteur droit 67"/>
            <p:cNvCxnSpPr/>
            <p:nvPr/>
          </p:nvCxnSpPr>
          <p:spPr>
            <a:xfrm rot="10800000" flipH="1">
              <a:off x="6371423" y="6065245"/>
              <a:ext cx="518852" cy="40981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3" name="Rectangle à coins arrondis 52"/>
          <p:cNvSpPr/>
          <p:nvPr/>
        </p:nvSpPr>
        <p:spPr>
          <a:xfrm>
            <a:off x="2794379" y="4231495"/>
            <a:ext cx="3555107" cy="1364942"/>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Le </a:t>
            </a:r>
            <a:r>
              <a:rPr lang="fr-FR" sz="1800" b="1" dirty="0"/>
              <a:t>DATA ENGINEER </a:t>
            </a:r>
            <a:r>
              <a:rPr lang="fr-FR" sz="1800" dirty="0"/>
              <a:t>prépare les données </a:t>
            </a:r>
            <a:br>
              <a:rPr lang="fr-FR" sz="1800" dirty="0"/>
            </a:br>
            <a:r>
              <a:rPr lang="fr-FR" sz="1800" dirty="0"/>
              <a:t>pour vos besoins d’analyse ou opérationnels.</a:t>
            </a:r>
            <a:br>
              <a:rPr lang="fr-FR" sz="1800" dirty="0"/>
            </a:br>
            <a:r>
              <a:rPr lang="fr-FR" sz="1800" dirty="0"/>
              <a:t> Il met en place les espaces DataLab et DataSpace ainsi que l’ensemble des traitements associés </a:t>
            </a:r>
            <a:r>
              <a:rPr lang="fr-FR" sz="1800" i="1" dirty="0"/>
              <a:t>(désensibilisation, industrialisation…).</a:t>
            </a:r>
            <a:endParaRPr lang="fr-FR" sz="1800" b="1" i="1" dirty="0"/>
          </a:p>
        </p:txBody>
      </p:sp>
      <p:grpSp>
        <p:nvGrpSpPr>
          <p:cNvPr id="32" name="Groupe 31"/>
          <p:cNvGrpSpPr/>
          <p:nvPr/>
        </p:nvGrpSpPr>
        <p:grpSpPr>
          <a:xfrm>
            <a:off x="559081" y="1597264"/>
            <a:ext cx="5299520" cy="41406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0" name="Ellipse 3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2" name="Ellipse 41"/>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1289961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Image 90"/>
          <p:cNvPicPr>
            <a:picLocks noChangeAspect="1"/>
          </p:cNvPicPr>
          <p:nvPr/>
        </p:nvPicPr>
        <p:blipFill>
          <a:blip r:embed="rId2"/>
          <a:stretch>
            <a:fillRect/>
          </a:stretch>
        </p:blipFill>
        <p:spPr>
          <a:xfrm>
            <a:off x="5053903" y="2929768"/>
            <a:ext cx="937196" cy="1989877"/>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839817" y="2884088"/>
            <a:ext cx="4430652" cy="2318205"/>
          </a:xfrm>
          <a:prstGeom prst="rect">
            <a:avLst/>
          </a:prstGeom>
        </p:spPr>
      </p:pic>
      <p:sp>
        <p:nvSpPr>
          <p:cNvPr id="47" name="Titre 46"/>
          <p:cNvSpPr>
            <a:spLocks noGrp="1"/>
          </p:cNvSpPr>
          <p:nvPr>
            <p:ph type="title"/>
          </p:nvPr>
        </p:nvSpPr>
        <p:spPr/>
        <p:txBody>
          <a:bodyPr/>
          <a:lstStyle/>
          <a:p>
            <a:r>
              <a:rPr lang="fr-FR" sz="1500" b="1" dirty="0">
                <a:latin typeface="+mn-lt"/>
              </a:rPr>
              <a:t>Ecran n°8</a:t>
            </a:r>
            <a:br>
              <a:rPr lang="fr-FR" sz="1500" dirty="0">
                <a:latin typeface="+mn-lt"/>
              </a:rPr>
            </a:br>
            <a:r>
              <a:rPr lang="fr-FR" sz="1500" dirty="0">
                <a:latin typeface="+mn-lt"/>
              </a:rPr>
              <a:t>L’équipe DataLab – le Data Engineer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pic>
        <p:nvPicPr>
          <p:cNvPr id="31" name="Image 30"/>
          <p:cNvPicPr>
            <a:picLocks noChangeAspect="1"/>
          </p:cNvPicPr>
          <p:nvPr/>
        </p:nvPicPr>
        <p:blipFill>
          <a:blip r:embed="rId4"/>
          <a:stretch>
            <a:fillRect/>
          </a:stretch>
        </p:blipFill>
        <p:spPr>
          <a:xfrm>
            <a:off x="6986934" y="5223488"/>
            <a:ext cx="1689112" cy="698341"/>
          </a:xfrm>
          <a:prstGeom prst="rect">
            <a:avLst/>
          </a:prstGeom>
        </p:spPr>
      </p:pic>
      <p:sp>
        <p:nvSpPr>
          <p:cNvPr id="53" name="Rectangle à coins arrondis 52"/>
          <p:cNvSpPr/>
          <p:nvPr/>
        </p:nvSpPr>
        <p:spPr>
          <a:xfrm>
            <a:off x="479092" y="3868059"/>
            <a:ext cx="4072436" cy="1257530"/>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Le </a:t>
            </a:r>
            <a:r>
              <a:rPr lang="fr-FR" sz="1800" b="1" dirty="0"/>
              <a:t>DATA ANALYST </a:t>
            </a:r>
            <a:r>
              <a:rPr lang="fr-FR" sz="1800" dirty="0"/>
              <a:t>industrialise </a:t>
            </a:r>
            <a:br>
              <a:rPr lang="fr-FR" sz="1800" dirty="0"/>
            </a:br>
            <a:r>
              <a:rPr lang="fr-FR" sz="1800" dirty="0"/>
              <a:t>des modèles de traitement des données et </a:t>
            </a:r>
            <a:br>
              <a:rPr lang="fr-FR" sz="1800" dirty="0"/>
            </a:br>
            <a:r>
              <a:rPr lang="fr-FR" sz="1800" dirty="0"/>
              <a:t>développe les écrans de restitutions </a:t>
            </a:r>
            <a:br>
              <a:rPr lang="fr-FR" sz="1800" dirty="0"/>
            </a:br>
            <a:r>
              <a:rPr lang="fr-FR" sz="1800" dirty="0"/>
              <a:t>des données et indicateurs.</a:t>
            </a:r>
            <a:endParaRPr lang="fr-FR" sz="1800" b="1" i="1" dirty="0"/>
          </a:p>
        </p:txBody>
      </p:sp>
      <p:sp>
        <p:nvSpPr>
          <p:cNvPr id="32" name="Rectangle 31"/>
          <p:cNvSpPr/>
          <p:nvPr/>
        </p:nvSpPr>
        <p:spPr>
          <a:xfrm>
            <a:off x="4156506" y="2440557"/>
            <a:ext cx="1181690" cy="663580"/>
          </a:xfrm>
          <a:prstGeom prst="rect">
            <a:avLst/>
          </a:prstGeom>
        </p:spPr>
        <p:txBody>
          <a:bodyPr wrap="square">
            <a:spAutoFit/>
          </a:bodyPr>
          <a:lstStyle/>
          <a:p>
            <a:pP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Data Analyst</a:t>
            </a:r>
          </a:p>
        </p:txBody>
      </p:sp>
      <p:grpSp>
        <p:nvGrpSpPr>
          <p:cNvPr id="33" name="Groupe 32"/>
          <p:cNvGrpSpPr/>
          <p:nvPr/>
        </p:nvGrpSpPr>
        <p:grpSpPr>
          <a:xfrm flipV="1">
            <a:off x="5212445" y="2589532"/>
            <a:ext cx="301216" cy="329124"/>
            <a:chOff x="6099805" y="6036228"/>
            <a:chExt cx="401621" cy="438832"/>
          </a:xfrm>
        </p:grpSpPr>
        <p:cxnSp>
          <p:nvCxnSpPr>
            <p:cNvPr id="34" name="Connecteur droit 33"/>
            <p:cNvCxnSpPr/>
            <p:nvPr/>
          </p:nvCxnSpPr>
          <p:spPr>
            <a:xfrm flipV="1">
              <a:off x="6371423" y="6036228"/>
              <a:ext cx="130003" cy="43883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e 35"/>
          <p:cNvGrpSpPr/>
          <p:nvPr/>
        </p:nvGrpSpPr>
        <p:grpSpPr>
          <a:xfrm>
            <a:off x="559081" y="1597264"/>
            <a:ext cx="5299520" cy="414060"/>
            <a:chOff x="745442" y="986685"/>
            <a:chExt cx="7066026" cy="552080"/>
          </a:xfrm>
        </p:grpSpPr>
        <p:grpSp>
          <p:nvGrpSpPr>
            <p:cNvPr id="37" name="Groupe 36"/>
            <p:cNvGrpSpPr/>
            <p:nvPr/>
          </p:nvGrpSpPr>
          <p:grpSpPr>
            <a:xfrm>
              <a:off x="745442" y="986685"/>
              <a:ext cx="7066026" cy="552080"/>
              <a:chOff x="2691257" y="529120"/>
              <a:chExt cx="7066026" cy="552080"/>
            </a:xfrm>
          </p:grpSpPr>
          <p:sp>
            <p:nvSpPr>
              <p:cNvPr id="43" name="Pentagone 42"/>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4" name="Ellipse 43"/>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5" name="Ellipse 44"/>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6" name="Ellipse 45"/>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2" name="Ellipse 5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54" name="Groupe 53"/>
              <p:cNvGrpSpPr/>
              <p:nvPr/>
            </p:nvGrpSpPr>
            <p:grpSpPr>
              <a:xfrm>
                <a:off x="8732261" y="529120"/>
                <a:ext cx="551453" cy="549030"/>
                <a:chOff x="9401004" y="529120"/>
                <a:chExt cx="551453" cy="549030"/>
              </a:xfrm>
            </p:grpSpPr>
            <p:sp>
              <p:nvSpPr>
                <p:cNvPr id="56" name="Ellipse 5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57" name="Image 5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5" name="Ellipse 5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38" name="Image 3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9" name="Image 38"/>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0" name="Image 3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1" name="Image 4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2" name="Image 41"/>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399448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88"/>
          <p:cNvPicPr>
            <a:picLocks noChangeAspect="1"/>
          </p:cNvPicPr>
          <p:nvPr/>
        </p:nvPicPr>
        <p:blipFill>
          <a:blip r:embed="rId2">
            <a:duotone>
              <a:schemeClr val="accent3">
                <a:shade val="45000"/>
                <a:satMod val="135000"/>
              </a:schemeClr>
              <a:prstClr val="white"/>
            </a:duotone>
          </a:blip>
          <a:stretch>
            <a:fillRect/>
          </a:stretch>
        </p:blipFill>
        <p:spPr>
          <a:xfrm>
            <a:off x="5053903" y="2929768"/>
            <a:ext cx="937196" cy="1989877"/>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850053" y="2884088"/>
            <a:ext cx="4430652" cy="2318205"/>
          </a:xfrm>
          <a:prstGeom prst="rect">
            <a:avLst/>
          </a:prstGeom>
        </p:spPr>
      </p:pic>
      <p:pic>
        <p:nvPicPr>
          <p:cNvPr id="93" name="Image 92"/>
          <p:cNvPicPr>
            <a:picLocks noChangeAspect="1"/>
          </p:cNvPicPr>
          <p:nvPr/>
        </p:nvPicPr>
        <p:blipFill rotWithShape="1">
          <a:blip r:embed="rId3"/>
          <a:srcRect l="-1169" r="81531"/>
          <a:stretch/>
        </p:blipFill>
        <p:spPr>
          <a:xfrm>
            <a:off x="798389" y="2884088"/>
            <a:ext cx="870045" cy="2318205"/>
          </a:xfrm>
          <a:prstGeom prst="rect">
            <a:avLst/>
          </a:prstGeom>
        </p:spPr>
      </p:pic>
      <p:sp>
        <p:nvSpPr>
          <p:cNvPr id="47" name="Titre 46"/>
          <p:cNvSpPr>
            <a:spLocks noGrp="1"/>
          </p:cNvSpPr>
          <p:nvPr>
            <p:ph type="title"/>
          </p:nvPr>
        </p:nvSpPr>
        <p:spPr/>
        <p:txBody>
          <a:bodyPr/>
          <a:lstStyle/>
          <a:p>
            <a:r>
              <a:rPr lang="fr-FR" sz="1500" b="1" dirty="0">
                <a:latin typeface="+mn-lt"/>
              </a:rPr>
              <a:t>Ecran n°9	</a:t>
            </a:r>
            <a:br>
              <a:rPr lang="fr-FR" sz="1500" dirty="0">
                <a:latin typeface="+mn-lt"/>
              </a:rPr>
            </a:br>
            <a:r>
              <a:rPr lang="fr-FR" sz="1500" dirty="0">
                <a:latin typeface="+mn-lt"/>
              </a:rPr>
              <a:t>L’équipe DataLab – le Chief Data Management </a:t>
            </a:r>
            <a:r>
              <a:rPr lang="fr-FR" sz="1500" dirty="0" err="1">
                <a:latin typeface="+mn-lt"/>
              </a:rPr>
              <a:t>Officer</a:t>
            </a:r>
            <a:r>
              <a:rPr lang="fr-FR" sz="1500" dirty="0">
                <a:latin typeface="+mn-lt"/>
              </a:rPr>
              <a:t>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pic>
        <p:nvPicPr>
          <p:cNvPr id="31" name="Image 30"/>
          <p:cNvPicPr>
            <a:picLocks noChangeAspect="1"/>
          </p:cNvPicPr>
          <p:nvPr/>
        </p:nvPicPr>
        <p:blipFill>
          <a:blip r:embed="rId4"/>
          <a:stretch>
            <a:fillRect/>
          </a:stretch>
        </p:blipFill>
        <p:spPr>
          <a:xfrm>
            <a:off x="6986934" y="5223488"/>
            <a:ext cx="1689112" cy="698341"/>
          </a:xfrm>
          <a:prstGeom prst="rect">
            <a:avLst/>
          </a:prstGeom>
        </p:spPr>
      </p:pic>
      <p:sp>
        <p:nvSpPr>
          <p:cNvPr id="63" name="Rectangle 62"/>
          <p:cNvSpPr/>
          <p:nvPr/>
        </p:nvSpPr>
        <p:spPr>
          <a:xfrm>
            <a:off x="191250" y="4527566"/>
            <a:ext cx="704071" cy="663580"/>
          </a:xfrm>
          <a:prstGeom prst="rect">
            <a:avLst/>
          </a:prstGeom>
        </p:spPr>
        <p:txBody>
          <a:bodyPr wrap="square">
            <a:spAutoFit/>
          </a:bodyPr>
          <a:lstStyle/>
          <a:p>
            <a:pPr algn="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CDMO</a:t>
            </a:r>
          </a:p>
        </p:txBody>
      </p:sp>
      <p:grpSp>
        <p:nvGrpSpPr>
          <p:cNvPr id="64" name="Groupe 63"/>
          <p:cNvGrpSpPr/>
          <p:nvPr/>
        </p:nvGrpSpPr>
        <p:grpSpPr>
          <a:xfrm>
            <a:off x="901644" y="4567471"/>
            <a:ext cx="290146" cy="106121"/>
            <a:chOff x="6099805" y="6332333"/>
            <a:chExt cx="386861" cy="141494"/>
          </a:xfrm>
        </p:grpSpPr>
        <p:cxnSp>
          <p:nvCxnSpPr>
            <p:cNvPr id="65" name="Connecteur droit 64"/>
            <p:cNvCxnSpPr/>
            <p:nvPr/>
          </p:nvCxnSpPr>
          <p:spPr>
            <a:xfrm flipV="1">
              <a:off x="6373804" y="6332333"/>
              <a:ext cx="112862" cy="14114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8" name="Rectangle à coins arrondis 87"/>
          <p:cNvSpPr/>
          <p:nvPr/>
        </p:nvSpPr>
        <p:spPr>
          <a:xfrm>
            <a:off x="2078253" y="3412001"/>
            <a:ext cx="4203511" cy="1038022"/>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Le </a:t>
            </a:r>
            <a:r>
              <a:rPr lang="fr-FR" sz="1800" b="1" dirty="0"/>
              <a:t>CHIEF DATA MANAGEMENT OFFICER </a:t>
            </a:r>
            <a:r>
              <a:rPr lang="fr-FR" sz="1800" dirty="0"/>
              <a:t>est responsable de la mise en œuvre et du respect des règles de gestion des données</a:t>
            </a:r>
            <a:r>
              <a:rPr lang="fr-FR" sz="1800" i="1" dirty="0"/>
              <a:t> (sécurité, conformité, réglementaire…)</a:t>
            </a:r>
            <a:r>
              <a:rPr lang="fr-FR" sz="1800" dirty="0"/>
              <a:t>.</a:t>
            </a:r>
            <a:endParaRPr lang="fr-FR" sz="1800" b="1" dirty="0"/>
          </a:p>
        </p:txBody>
      </p:sp>
      <p:grpSp>
        <p:nvGrpSpPr>
          <p:cNvPr id="32" name="Groupe 31"/>
          <p:cNvGrpSpPr/>
          <p:nvPr/>
        </p:nvGrpSpPr>
        <p:grpSpPr>
          <a:xfrm>
            <a:off x="559081" y="1597264"/>
            <a:ext cx="5299520" cy="41406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0" name="Ellipse 3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2" name="Ellipse 41"/>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445636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n°10</a:t>
            </a:r>
            <a:br>
              <a:rPr lang="fr-FR" sz="1500" dirty="0">
                <a:latin typeface="+mn-lt"/>
              </a:rPr>
            </a:br>
            <a:r>
              <a:rPr lang="fr-FR" sz="1500" dirty="0">
                <a:latin typeface="+mn-lt"/>
              </a:rPr>
              <a:t>Le déclic</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1"/>
            <a:ext cx="2495994" cy="1546577"/>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endParaRPr lang="fr-FR" sz="1050" b="1" dirty="0">
              <a:solidFill>
                <a:schemeClr val="bg1"/>
              </a:solidFill>
              <a:latin typeface="Calibri" panose="020F0502020204030204" pitchFamily="34" charset="0"/>
            </a:endParaRPr>
          </a:p>
          <a:p>
            <a:pPr marL="214313" indent="-214313">
              <a:buFontTx/>
              <a:buChar char="-"/>
            </a:pPr>
            <a:r>
              <a:rPr lang="fr-FR" sz="1050" dirty="0">
                <a:solidFill>
                  <a:schemeClr val="bg1"/>
                </a:solidFill>
                <a:latin typeface="Calibri" panose="020F0502020204030204" pitchFamily="34" charset="0"/>
              </a:rPr>
              <a:t>Tout d’abord, affichage de l’utilisateur et de son bureau </a:t>
            </a:r>
          </a:p>
          <a:p>
            <a:pPr marL="214313" indent="-214313">
              <a:buFontTx/>
              <a:buChar char="-"/>
            </a:pPr>
            <a:r>
              <a:rPr lang="fr-FR" sz="1050" dirty="0">
                <a:solidFill>
                  <a:schemeClr val="bg1"/>
                </a:solidFill>
                <a:latin typeface="Calibri" panose="020F0502020204030204" pitchFamily="34" charset="0"/>
              </a:rPr>
              <a:t>Puis affichage de la bulle et de l’ampoule</a:t>
            </a:r>
          </a:p>
          <a:p>
            <a:pPr marL="214313" indent="-214313">
              <a:buFontTx/>
              <a:buChar char="-"/>
            </a:pPr>
            <a:r>
              <a:rPr lang="fr-FR" sz="1050" dirty="0">
                <a:solidFill>
                  <a:schemeClr val="bg1"/>
                </a:solidFill>
                <a:latin typeface="Calibri" panose="020F0502020204030204" pitchFamily="34" charset="0"/>
              </a:rPr>
              <a:t>Et affichage du texte </a:t>
            </a:r>
          </a:p>
          <a:p>
            <a:endParaRPr lang="fr-FR" sz="1050" b="1" dirty="0">
              <a:solidFill>
                <a:schemeClr val="bg1"/>
              </a:solidFill>
              <a:latin typeface="Calibri" panose="020F0502020204030204" pitchFamily="34" charset="0"/>
            </a:endParaRPr>
          </a:p>
        </p:txBody>
      </p:sp>
      <p:grpSp>
        <p:nvGrpSpPr>
          <p:cNvPr id="72" name="Groupe 71"/>
          <p:cNvGrpSpPr/>
          <p:nvPr/>
        </p:nvGrpSpPr>
        <p:grpSpPr>
          <a:xfrm>
            <a:off x="559081" y="1597264"/>
            <a:ext cx="5299520" cy="41406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1" name="Ellipse 8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74" name="Image 73"/>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8" name="Image 27"/>
          <p:cNvPicPr>
            <a:picLocks noChangeAspect="1"/>
          </p:cNvPicPr>
          <p:nvPr/>
        </p:nvPicPr>
        <p:blipFill>
          <a:blip r:embed="rId9"/>
          <a:stretch>
            <a:fillRect/>
          </a:stretch>
        </p:blipFill>
        <p:spPr>
          <a:xfrm>
            <a:off x="187416" y="2207416"/>
            <a:ext cx="3103580" cy="3325265"/>
          </a:xfrm>
          <a:prstGeom prst="rect">
            <a:avLst/>
          </a:prstGeom>
        </p:spPr>
      </p:pic>
      <p:sp>
        <p:nvSpPr>
          <p:cNvPr id="89" name="Pensées 88"/>
          <p:cNvSpPr/>
          <p:nvPr/>
        </p:nvSpPr>
        <p:spPr>
          <a:xfrm>
            <a:off x="2274801" y="2429390"/>
            <a:ext cx="1306763" cy="881705"/>
          </a:xfrm>
          <a:prstGeom prst="cloudCallout">
            <a:avLst>
              <a:gd name="adj1" fmla="val -91354"/>
              <a:gd name="adj2" fmla="val 32522"/>
            </a:avLst>
          </a:prstGeom>
          <a:solidFill>
            <a:srgbClr val="FFFFFF"/>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0" name="Image 8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677446" y="2602564"/>
            <a:ext cx="515210" cy="515210"/>
          </a:xfrm>
          <a:prstGeom prst="rect">
            <a:avLst/>
          </a:prstGeom>
        </p:spPr>
      </p:pic>
      <p:sp>
        <p:nvSpPr>
          <p:cNvPr id="91" name="Rectangle 90"/>
          <p:cNvSpPr/>
          <p:nvPr/>
        </p:nvSpPr>
        <p:spPr>
          <a:xfrm>
            <a:off x="3412245" y="3311095"/>
            <a:ext cx="2737609" cy="1849032"/>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Une idée me vient à l’esprit,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elle pourrait répondre à un besoin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que j’ai depuis quelques mois.</a:t>
            </a:r>
          </a:p>
        </p:txBody>
      </p:sp>
      <p:pic>
        <p:nvPicPr>
          <p:cNvPr id="29" name="Image 28"/>
          <p:cNvPicPr>
            <a:picLocks noChangeAspect="1"/>
          </p:cNvPicPr>
          <p:nvPr/>
        </p:nvPicPr>
        <p:blipFill>
          <a:blip r:embed="rId11"/>
          <a:stretch>
            <a:fillRect/>
          </a:stretch>
        </p:blipFill>
        <p:spPr>
          <a:xfrm>
            <a:off x="6992884" y="5223488"/>
            <a:ext cx="1691986" cy="701715"/>
          </a:xfrm>
          <a:prstGeom prst="rect">
            <a:avLst/>
          </a:prstGeom>
        </p:spPr>
      </p:pic>
    </p:spTree>
    <p:extLst>
      <p:ext uri="{BB962C8B-B14F-4D97-AF65-F5344CB8AC3E}">
        <p14:creationId xmlns:p14="http://schemas.microsoft.com/office/powerpoint/2010/main" val="2998509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F77F54-E641-F0D6-77E9-A64552711237}"/>
              </a:ext>
            </a:extLst>
          </p:cNvPr>
          <p:cNvSpPr>
            <a:spLocks noGrp="1"/>
          </p:cNvSpPr>
          <p:nvPr>
            <p:ph type="title"/>
          </p:nvPr>
        </p:nvSpPr>
        <p:spPr/>
        <p:txBody>
          <a:bodyPr/>
          <a:lstStyle/>
          <a:p>
            <a:r>
              <a:rPr lang="fr-FR" dirty="0"/>
              <a:t>Master Data</a:t>
            </a:r>
          </a:p>
        </p:txBody>
      </p:sp>
      <p:sp>
        <p:nvSpPr>
          <p:cNvPr id="3" name="Espace réservé du contenu 2">
            <a:extLst>
              <a:ext uri="{FF2B5EF4-FFF2-40B4-BE49-F238E27FC236}">
                <a16:creationId xmlns:a16="http://schemas.microsoft.com/office/drawing/2014/main" id="{AAB4B830-E239-2568-8645-9F9B75D470A1}"/>
              </a:ext>
            </a:extLst>
          </p:cNvPr>
          <p:cNvSpPr>
            <a:spLocks noGrp="1"/>
          </p:cNvSpPr>
          <p:nvPr>
            <p:ph idx="1"/>
          </p:nvPr>
        </p:nvSpPr>
        <p:spPr/>
        <p:txBody>
          <a:bodyPr/>
          <a:lstStyle/>
          <a:p>
            <a:r>
              <a:rPr lang="fr-FR" dirty="0"/>
              <a:t>Parmi les données essentielles, critiques, on compte les données tierces liées aux clients et fournisseurs, les informations financières, les données sur les employés, ou encore les données produits</a:t>
            </a:r>
          </a:p>
          <a:p>
            <a:r>
              <a:rPr lang="fr-FR" dirty="0"/>
              <a:t>Il s’agit des données de référence, ou Master Data en anglais</a:t>
            </a:r>
          </a:p>
          <a:p>
            <a:pPr lvl="1"/>
            <a:r>
              <a:rPr lang="fr-FR" dirty="0"/>
              <a:t>Il est impératif que ces données ne comportent absolument aucune erreur. C’est la raison pour laquelle un grand nombre d’entreprises s’en remettent au Master Data Management, ou gestion des données de référence.</a:t>
            </a:r>
          </a:p>
        </p:txBody>
      </p:sp>
    </p:spTree>
    <p:extLst>
      <p:ext uri="{BB962C8B-B14F-4D97-AF65-F5344CB8AC3E}">
        <p14:creationId xmlns:p14="http://schemas.microsoft.com/office/powerpoint/2010/main" val="31777107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n°16</a:t>
            </a:r>
            <a:br>
              <a:rPr lang="fr-FR" sz="1500" dirty="0">
                <a:latin typeface="+mn-lt"/>
              </a:rPr>
            </a:br>
            <a:r>
              <a:rPr lang="fr-FR" sz="1500" dirty="0">
                <a:latin typeface="+mn-lt"/>
              </a:rPr>
              <a:t>Intervention du CDMO</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sp>
        <p:nvSpPr>
          <p:cNvPr id="24" name="Rectangle 23"/>
          <p:cNvSpPr/>
          <p:nvPr/>
        </p:nvSpPr>
        <p:spPr>
          <a:xfrm>
            <a:off x="134635" y="4966591"/>
            <a:ext cx="6289744" cy="1256306"/>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partage mon besoin avec le CDMO </a:t>
            </a:r>
            <a:b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pour que celui-ci puisse étudier et valider la conformité de mon besoin. </a:t>
            </a:r>
          </a:p>
        </p:txBody>
      </p:sp>
      <p:pic>
        <p:nvPicPr>
          <p:cNvPr id="5" name="Image 4"/>
          <p:cNvPicPr>
            <a:picLocks noChangeAspect="1"/>
          </p:cNvPicPr>
          <p:nvPr/>
        </p:nvPicPr>
        <p:blipFill>
          <a:blip r:embed="rId2"/>
          <a:stretch>
            <a:fillRect/>
          </a:stretch>
        </p:blipFill>
        <p:spPr>
          <a:xfrm flipH="1">
            <a:off x="2038101" y="2027542"/>
            <a:ext cx="2482811" cy="2720576"/>
          </a:xfrm>
          <a:prstGeom prst="rect">
            <a:avLst/>
          </a:prstGeom>
        </p:spPr>
      </p:pic>
      <p:grpSp>
        <p:nvGrpSpPr>
          <p:cNvPr id="26" name="Groupe 25"/>
          <p:cNvGrpSpPr/>
          <p:nvPr/>
        </p:nvGrpSpPr>
        <p:grpSpPr>
          <a:xfrm>
            <a:off x="559081" y="1597264"/>
            <a:ext cx="5299520" cy="41406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4" name="Pentagone 33"/>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5" name="Ellipse 34"/>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6" name="Ellipse 35"/>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7" name="Ellipse 36"/>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8" name="Ellipse 37"/>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39" name="Groupe 38"/>
              <p:cNvGrpSpPr/>
              <p:nvPr/>
            </p:nvGrpSpPr>
            <p:grpSpPr>
              <a:xfrm>
                <a:off x="8732261" y="529120"/>
                <a:ext cx="551453" cy="549030"/>
                <a:chOff x="9401004" y="529120"/>
                <a:chExt cx="551453" cy="549030"/>
              </a:xfrm>
            </p:grpSpPr>
            <p:sp>
              <p:nvSpPr>
                <p:cNvPr id="41" name="Ellipse 40"/>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42" name="Image 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0" name="Ellipse 39"/>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3" name="Image 42"/>
          <p:cNvPicPr>
            <a:picLocks noChangeAspect="1"/>
          </p:cNvPicPr>
          <p:nvPr/>
        </p:nvPicPr>
        <p:blipFill>
          <a:blip r:embed="rId10"/>
          <a:stretch>
            <a:fillRect/>
          </a:stretch>
        </p:blipFill>
        <p:spPr>
          <a:xfrm>
            <a:off x="6992884" y="5223488"/>
            <a:ext cx="1691986" cy="701715"/>
          </a:xfrm>
          <a:prstGeom prst="rect">
            <a:avLst/>
          </a:prstGeom>
        </p:spPr>
      </p:pic>
    </p:spTree>
    <p:extLst>
      <p:ext uri="{BB962C8B-B14F-4D97-AF65-F5344CB8AC3E}">
        <p14:creationId xmlns:p14="http://schemas.microsoft.com/office/powerpoint/2010/main" val="725747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n°17</a:t>
            </a:r>
            <a:br>
              <a:rPr lang="fr-FR" sz="1500" dirty="0">
                <a:latin typeface="+mn-lt"/>
              </a:rPr>
            </a:br>
            <a:r>
              <a:rPr lang="fr-FR" sz="1500" dirty="0">
                <a:latin typeface="+mn-lt"/>
              </a:rPr>
              <a:t>Que valide le CDMO ?</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456711" y="1416801"/>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sp>
        <p:nvSpPr>
          <p:cNvPr id="24" name="Rectangle 23"/>
          <p:cNvSpPr/>
          <p:nvPr/>
        </p:nvSpPr>
        <p:spPr>
          <a:xfrm>
            <a:off x="134635" y="4966591"/>
            <a:ext cx="6289744" cy="959943"/>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Le CDMO va contrôler que mon besoin est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conforme avec les règles de sécurité, la réglementation, la politique d’usage des données dans le groupe…</a:t>
            </a:r>
          </a:p>
        </p:txBody>
      </p:sp>
      <p:pic>
        <p:nvPicPr>
          <p:cNvPr id="5" name="Image 4"/>
          <p:cNvPicPr>
            <a:picLocks noChangeAspect="1"/>
          </p:cNvPicPr>
          <p:nvPr/>
        </p:nvPicPr>
        <p:blipFill rotWithShape="1">
          <a:blip r:embed="rId2"/>
          <a:srcRect l="10534" r="45499"/>
          <a:stretch/>
        </p:blipFill>
        <p:spPr>
          <a:xfrm flipH="1">
            <a:off x="2629764" y="2144785"/>
            <a:ext cx="1091623" cy="2720576"/>
          </a:xfrm>
          <a:prstGeom prst="rect">
            <a:avLst/>
          </a:prstGeom>
        </p:spPr>
      </p:pic>
      <p:pic>
        <p:nvPicPr>
          <p:cNvPr id="3" name="Image 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38236">
            <a:off x="3380768" y="2519660"/>
            <a:ext cx="359370" cy="359370"/>
          </a:xfrm>
          <a:prstGeom prst="rect">
            <a:avLst/>
          </a:prstGeom>
        </p:spPr>
      </p:pic>
      <p:pic>
        <p:nvPicPr>
          <p:cNvPr id="4" name="Image 3"/>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1212731">
            <a:off x="2517973" y="3066464"/>
            <a:ext cx="270000" cy="270000"/>
          </a:xfrm>
          <a:prstGeom prst="rect">
            <a:avLst/>
          </a:prstGeom>
        </p:spPr>
      </p:pic>
      <p:pic>
        <p:nvPicPr>
          <p:cNvPr id="6" name="Image 5"/>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474409">
            <a:off x="3608672" y="3328562"/>
            <a:ext cx="270000" cy="270000"/>
          </a:xfrm>
          <a:prstGeom prst="rect">
            <a:avLst/>
          </a:prstGeom>
        </p:spPr>
      </p:pic>
      <p:grpSp>
        <p:nvGrpSpPr>
          <p:cNvPr id="29" name="Groupe 28"/>
          <p:cNvGrpSpPr/>
          <p:nvPr/>
        </p:nvGrpSpPr>
        <p:grpSpPr>
          <a:xfrm>
            <a:off x="559081" y="1597264"/>
            <a:ext cx="5299520" cy="414060"/>
            <a:chOff x="745442" y="986685"/>
            <a:chExt cx="7066026" cy="552080"/>
          </a:xfrm>
        </p:grpSpPr>
        <p:grpSp>
          <p:nvGrpSpPr>
            <p:cNvPr id="30" name="Groupe 29"/>
            <p:cNvGrpSpPr/>
            <p:nvPr/>
          </p:nvGrpSpPr>
          <p:grpSpPr>
            <a:xfrm>
              <a:off x="745442" y="986685"/>
              <a:ext cx="7066026" cy="552080"/>
              <a:chOff x="2691257" y="529120"/>
              <a:chExt cx="7066026" cy="552080"/>
            </a:xfrm>
          </p:grpSpPr>
          <p:sp>
            <p:nvSpPr>
              <p:cNvPr id="37" name="Pentagone 36"/>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8" name="Ellipse 37"/>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9" name="Ellipse 38"/>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0" name="Ellipse 39"/>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1" name="Ellipse 40"/>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2" name="Groupe 41"/>
              <p:cNvGrpSpPr/>
              <p:nvPr/>
            </p:nvGrpSpPr>
            <p:grpSpPr>
              <a:xfrm>
                <a:off x="8732261" y="529120"/>
                <a:ext cx="551453" cy="549030"/>
                <a:chOff x="9401004" y="529120"/>
                <a:chExt cx="551453" cy="549030"/>
              </a:xfrm>
            </p:grpSpPr>
            <p:sp>
              <p:nvSpPr>
                <p:cNvPr id="44" name="Ellipse 43"/>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45" name="Image 4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3" name="Ellipse 4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32" name="Image 31"/>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3" name="Image 32"/>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4" name="Image 33"/>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5" name="Image 34"/>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6" name="Image 35"/>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6" name="Image 45"/>
          <p:cNvPicPr>
            <a:picLocks noChangeAspect="1"/>
          </p:cNvPicPr>
          <p:nvPr/>
        </p:nvPicPr>
        <p:blipFill>
          <a:blip r:embed="rId13"/>
          <a:stretch>
            <a:fillRect/>
          </a:stretch>
        </p:blipFill>
        <p:spPr>
          <a:xfrm>
            <a:off x="6992884" y="5223488"/>
            <a:ext cx="1691986" cy="701715"/>
          </a:xfrm>
          <a:prstGeom prst="rect">
            <a:avLst/>
          </a:prstGeom>
        </p:spPr>
      </p:pic>
    </p:spTree>
    <p:extLst>
      <p:ext uri="{BB962C8B-B14F-4D97-AF65-F5344CB8AC3E}">
        <p14:creationId xmlns:p14="http://schemas.microsoft.com/office/powerpoint/2010/main" val="14953108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n°18</a:t>
            </a:r>
            <a:br>
              <a:rPr lang="fr-FR" sz="1500" dirty="0">
                <a:latin typeface="+mn-lt"/>
              </a:rPr>
            </a:br>
            <a:r>
              <a:rPr lang="fr-FR" sz="1500" dirty="0">
                <a:latin typeface="+mn-lt"/>
              </a:rPr>
              <a:t>Validation de la conformité de mon besoin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sp>
        <p:nvSpPr>
          <p:cNvPr id="24" name="Rectangle 23"/>
          <p:cNvSpPr/>
          <p:nvPr/>
        </p:nvSpPr>
        <p:spPr>
          <a:xfrm>
            <a:off x="134634" y="4729326"/>
            <a:ext cx="6289744" cy="2145396"/>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Une fois l’analyse menée</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 le CMDO prévient </a:t>
            </a:r>
            <a:b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de la conformité de mon besoin</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 et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indique les traitements des données qui peuvent être nécessaire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pour garantir cette conformité (désensibilisation, cryptage…)</a:t>
            </a:r>
          </a:p>
        </p:txBody>
      </p:sp>
      <p:pic>
        <p:nvPicPr>
          <p:cNvPr id="5" name="Image 4"/>
          <p:cNvPicPr>
            <a:picLocks noChangeAspect="1"/>
          </p:cNvPicPr>
          <p:nvPr/>
        </p:nvPicPr>
        <p:blipFill>
          <a:blip r:embed="rId2"/>
          <a:stretch>
            <a:fillRect/>
          </a:stretch>
        </p:blipFill>
        <p:spPr>
          <a:xfrm>
            <a:off x="2038101" y="2027542"/>
            <a:ext cx="2482811" cy="2720576"/>
          </a:xfrm>
          <a:prstGeom prst="rect">
            <a:avLst/>
          </a:prstGeom>
        </p:spPr>
      </p:pic>
      <p:cxnSp>
        <p:nvCxnSpPr>
          <p:cNvPr id="28" name="Connecteur droit 27"/>
          <p:cNvCxnSpPr/>
          <p:nvPr/>
        </p:nvCxnSpPr>
        <p:spPr>
          <a:xfrm>
            <a:off x="2172409" y="2967090"/>
            <a:ext cx="420094" cy="21154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Image 7"/>
          <p:cNvPicPr>
            <a:picLocks noChangeAspect="1"/>
          </p:cNvPicPr>
          <p:nvPr/>
        </p:nvPicPr>
        <p:blipFill>
          <a:blip r:embed="rId3"/>
          <a:stretch>
            <a:fillRect/>
          </a:stretch>
        </p:blipFill>
        <p:spPr>
          <a:xfrm>
            <a:off x="1315139" y="2266614"/>
            <a:ext cx="1143099" cy="1019645"/>
          </a:xfrm>
          <a:prstGeom prst="rect">
            <a:avLst/>
          </a:prstGeom>
        </p:spPr>
      </p:pic>
      <p:grpSp>
        <p:nvGrpSpPr>
          <p:cNvPr id="29" name="Groupe 28"/>
          <p:cNvGrpSpPr/>
          <p:nvPr/>
        </p:nvGrpSpPr>
        <p:grpSpPr>
          <a:xfrm>
            <a:off x="559081" y="1597264"/>
            <a:ext cx="5299520" cy="414060"/>
            <a:chOff x="745442" y="986685"/>
            <a:chExt cx="7066026" cy="552080"/>
          </a:xfrm>
        </p:grpSpPr>
        <p:grpSp>
          <p:nvGrpSpPr>
            <p:cNvPr id="30" name="Groupe 29"/>
            <p:cNvGrpSpPr/>
            <p:nvPr/>
          </p:nvGrpSpPr>
          <p:grpSpPr>
            <a:xfrm>
              <a:off x="745442" y="986685"/>
              <a:ext cx="7066026" cy="552080"/>
              <a:chOff x="2691257" y="529120"/>
              <a:chExt cx="7066026" cy="552080"/>
            </a:xfrm>
          </p:grpSpPr>
          <p:sp>
            <p:nvSpPr>
              <p:cNvPr id="37" name="Pentagone 36"/>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8" name="Ellipse 37"/>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9" name="Ellipse 38"/>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0" name="Ellipse 39"/>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1" name="Ellipse 40"/>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2" name="Groupe 41"/>
              <p:cNvGrpSpPr/>
              <p:nvPr/>
            </p:nvGrpSpPr>
            <p:grpSpPr>
              <a:xfrm>
                <a:off x="8732261" y="529120"/>
                <a:ext cx="551453" cy="549030"/>
                <a:chOff x="9401004" y="529120"/>
                <a:chExt cx="551453" cy="549030"/>
              </a:xfrm>
            </p:grpSpPr>
            <p:sp>
              <p:nvSpPr>
                <p:cNvPr id="44" name="Ellipse 43"/>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45" name="Image 4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3" name="Ellipse 4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32" name="Image 31"/>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3" name="Image 32"/>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4" name="Image 33"/>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5" name="Image 34"/>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6" name="Image 3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6" name="Image 45"/>
          <p:cNvPicPr>
            <a:picLocks noChangeAspect="1"/>
          </p:cNvPicPr>
          <p:nvPr/>
        </p:nvPicPr>
        <p:blipFill>
          <a:blip r:embed="rId11"/>
          <a:stretch>
            <a:fillRect/>
          </a:stretch>
        </p:blipFill>
        <p:spPr>
          <a:xfrm>
            <a:off x="6992884" y="5223488"/>
            <a:ext cx="1691986" cy="701715"/>
          </a:xfrm>
          <a:prstGeom prst="rect">
            <a:avLst/>
          </a:prstGeom>
        </p:spPr>
      </p:pic>
    </p:spTree>
    <p:extLst>
      <p:ext uri="{BB962C8B-B14F-4D97-AF65-F5344CB8AC3E}">
        <p14:creationId xmlns:p14="http://schemas.microsoft.com/office/powerpoint/2010/main" val="3512117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n°19</a:t>
            </a:r>
            <a:br>
              <a:rPr lang="fr-FR" sz="1500" dirty="0">
                <a:latin typeface="+mn-lt"/>
              </a:rPr>
            </a:br>
            <a:r>
              <a:rPr lang="fr-FR" sz="1500" dirty="0">
                <a:latin typeface="+mn-lt"/>
              </a:rPr>
              <a:t>Qualification de mon besoin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sp>
        <p:nvSpPr>
          <p:cNvPr id="24" name="Rectangle 23"/>
          <p:cNvSpPr/>
          <p:nvPr/>
        </p:nvSpPr>
        <p:spPr>
          <a:xfrm>
            <a:off x="94477" y="2196466"/>
            <a:ext cx="6289744" cy="1849032"/>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qualifie plus fortement mon besoin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pour préciser les besoins en termes de données (périmètre, préparation, validation)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mais aussi en termes d’outillage et permettre la mise en place de mon DataLab.</a:t>
            </a:r>
          </a:p>
        </p:txBody>
      </p:sp>
      <p:pic>
        <p:nvPicPr>
          <p:cNvPr id="32" name="Image 31"/>
          <p:cNvPicPr>
            <a:picLocks noChangeAspect="1"/>
          </p:cNvPicPr>
          <p:nvPr/>
        </p:nvPicPr>
        <p:blipFill rotWithShape="1">
          <a:blip r:embed="rId2"/>
          <a:srcRect l="54267"/>
          <a:stretch/>
        </p:blipFill>
        <p:spPr>
          <a:xfrm>
            <a:off x="2658183" y="3017530"/>
            <a:ext cx="1135454" cy="2720576"/>
          </a:xfrm>
          <a:prstGeom prst="rect">
            <a:avLst/>
          </a:prstGeom>
        </p:spPr>
      </p:pic>
      <p:grpSp>
        <p:nvGrpSpPr>
          <p:cNvPr id="26" name="Groupe 25"/>
          <p:cNvGrpSpPr/>
          <p:nvPr/>
        </p:nvGrpSpPr>
        <p:grpSpPr>
          <a:xfrm>
            <a:off x="559081" y="1597264"/>
            <a:ext cx="5299520" cy="41406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6992884" y="5223488"/>
            <a:ext cx="1691986" cy="701715"/>
          </a:xfrm>
          <a:prstGeom prst="rect">
            <a:avLst/>
          </a:prstGeom>
        </p:spPr>
      </p:pic>
    </p:spTree>
    <p:extLst>
      <p:ext uri="{BB962C8B-B14F-4D97-AF65-F5344CB8AC3E}">
        <p14:creationId xmlns:p14="http://schemas.microsoft.com/office/powerpoint/2010/main" val="1797458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n°20</a:t>
            </a:r>
            <a:br>
              <a:rPr lang="fr-FR" sz="1500" dirty="0">
                <a:latin typeface="+mn-lt"/>
              </a:rPr>
            </a:br>
            <a:r>
              <a:rPr lang="fr-FR" sz="1500" dirty="0">
                <a:latin typeface="+mn-lt"/>
              </a:rPr>
              <a:t>Mobilisation des expertises adéquates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1061829"/>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pPr marL="214313" indent="-214313">
              <a:buFontTx/>
              <a:buChar char="-"/>
            </a:pPr>
            <a:r>
              <a:rPr lang="fr-FR" sz="1050" dirty="0">
                <a:solidFill>
                  <a:schemeClr val="bg1"/>
                </a:solidFill>
                <a:latin typeface="Calibri" panose="020F0502020204030204" pitchFamily="34" charset="0"/>
              </a:rPr>
              <a:t>Afficher tout d’abord le texte en haut</a:t>
            </a:r>
          </a:p>
          <a:p>
            <a:pPr marL="214313" indent="-214313">
              <a:buFontTx/>
              <a:buChar char="-"/>
            </a:pPr>
            <a:r>
              <a:rPr lang="fr-FR" sz="1050" dirty="0">
                <a:solidFill>
                  <a:schemeClr val="bg1"/>
                </a:solidFill>
                <a:latin typeface="Calibri" panose="020F0502020204030204" pitchFamily="34" charset="0"/>
              </a:rPr>
              <a:t>Puis l’image avec les deux personnages  et la légende</a:t>
            </a:r>
          </a:p>
          <a:p>
            <a:pPr marL="214313" indent="-214313">
              <a:buFontTx/>
              <a:buChar char="-"/>
            </a:pPr>
            <a:r>
              <a:rPr lang="fr-FR" sz="1050" dirty="0">
                <a:solidFill>
                  <a:schemeClr val="bg1"/>
                </a:solidFill>
                <a:latin typeface="Calibri" panose="020F0502020204030204" pitchFamily="34" charset="0"/>
              </a:rPr>
              <a:t>Puis le texte sur la droite de l’écran</a:t>
            </a:r>
          </a:p>
        </p:txBody>
      </p:sp>
      <p:sp>
        <p:nvSpPr>
          <p:cNvPr id="24" name="Rectangle 23"/>
          <p:cNvSpPr/>
          <p:nvPr/>
        </p:nvSpPr>
        <p:spPr>
          <a:xfrm>
            <a:off x="94477" y="2196467"/>
            <a:ext cx="6289744" cy="663580"/>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Pour qualifier mon besoin, mon responsable DataLab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peut s’appuyer sur des experts qui l’accompagnent…</a:t>
            </a:r>
          </a:p>
        </p:txBody>
      </p:sp>
      <p:pic>
        <p:nvPicPr>
          <p:cNvPr id="29" name="Image 28"/>
          <p:cNvPicPr>
            <a:picLocks noChangeAspect="1"/>
          </p:cNvPicPr>
          <p:nvPr/>
        </p:nvPicPr>
        <p:blipFill>
          <a:blip r:embed="rId2"/>
          <a:stretch>
            <a:fillRect/>
          </a:stretch>
        </p:blipFill>
        <p:spPr>
          <a:xfrm flipH="1">
            <a:off x="840037" y="3353169"/>
            <a:ext cx="881052" cy="2092499"/>
          </a:xfrm>
          <a:prstGeom prst="rect">
            <a:avLst/>
          </a:prstGeom>
        </p:spPr>
      </p:pic>
      <p:pic>
        <p:nvPicPr>
          <p:cNvPr id="32" name="Image 31"/>
          <p:cNvPicPr>
            <a:picLocks noChangeAspect="1"/>
          </p:cNvPicPr>
          <p:nvPr/>
        </p:nvPicPr>
        <p:blipFill rotWithShape="1">
          <a:blip r:embed="rId3"/>
          <a:srcRect l="54267"/>
          <a:stretch/>
        </p:blipFill>
        <p:spPr>
          <a:xfrm>
            <a:off x="2658183" y="3017530"/>
            <a:ext cx="1135454" cy="2720576"/>
          </a:xfrm>
          <a:prstGeom prst="rect">
            <a:avLst/>
          </a:prstGeom>
        </p:spPr>
      </p:pic>
      <p:pic>
        <p:nvPicPr>
          <p:cNvPr id="2" name="Image 1"/>
          <p:cNvPicPr>
            <a:picLocks noChangeAspect="1"/>
          </p:cNvPicPr>
          <p:nvPr/>
        </p:nvPicPr>
        <p:blipFill rotWithShape="1">
          <a:blip r:embed="rId4"/>
          <a:srcRect r="19195"/>
          <a:stretch/>
        </p:blipFill>
        <p:spPr>
          <a:xfrm>
            <a:off x="1717247" y="4839326"/>
            <a:ext cx="382129" cy="183294"/>
          </a:xfrm>
          <a:prstGeom prst="rect">
            <a:avLst/>
          </a:prstGeom>
        </p:spPr>
      </p:pic>
      <p:pic>
        <p:nvPicPr>
          <p:cNvPr id="30" name="Image 29"/>
          <p:cNvPicPr>
            <a:picLocks noChangeAspect="1"/>
          </p:cNvPicPr>
          <p:nvPr/>
        </p:nvPicPr>
        <p:blipFill rotWithShape="1">
          <a:blip r:embed="rId4"/>
          <a:srcRect r="19195"/>
          <a:stretch/>
        </p:blipFill>
        <p:spPr>
          <a:xfrm>
            <a:off x="2099375" y="4839326"/>
            <a:ext cx="588461" cy="183294"/>
          </a:xfrm>
          <a:prstGeom prst="rect">
            <a:avLst/>
          </a:prstGeom>
        </p:spPr>
      </p:pic>
      <p:sp>
        <p:nvSpPr>
          <p:cNvPr id="33" name="Rectangle 32"/>
          <p:cNvSpPr/>
          <p:nvPr/>
        </p:nvSpPr>
        <p:spPr>
          <a:xfrm>
            <a:off x="1732431" y="3106449"/>
            <a:ext cx="1181690" cy="663580"/>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36" name="Groupe 35"/>
          <p:cNvGrpSpPr/>
          <p:nvPr/>
        </p:nvGrpSpPr>
        <p:grpSpPr>
          <a:xfrm flipH="1" flipV="1">
            <a:off x="1337310" y="3252210"/>
            <a:ext cx="380870" cy="233940"/>
            <a:chOff x="6099805" y="6163140"/>
            <a:chExt cx="507826" cy="311920"/>
          </a:xfrm>
        </p:grpSpPr>
        <p:cxnSp>
          <p:nvCxnSpPr>
            <p:cNvPr id="37" name="Connecteur droit 36"/>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a:xfrm>
            <a:off x="3938834" y="3484762"/>
            <a:ext cx="2302002" cy="2441759"/>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Les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Data Stewards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peuvent l’aider à identifier les données déjà disponibles dans le DataLake et pouvant servir pour couvrir mon besoin.</a:t>
            </a:r>
          </a:p>
        </p:txBody>
      </p:sp>
      <p:grpSp>
        <p:nvGrpSpPr>
          <p:cNvPr id="34" name="Groupe 33"/>
          <p:cNvGrpSpPr/>
          <p:nvPr/>
        </p:nvGrpSpPr>
        <p:grpSpPr>
          <a:xfrm>
            <a:off x="559081" y="1597264"/>
            <a:ext cx="5299520" cy="414060"/>
            <a:chOff x="745442" y="986685"/>
            <a:chExt cx="7066026" cy="552080"/>
          </a:xfrm>
        </p:grpSpPr>
        <p:grpSp>
          <p:nvGrpSpPr>
            <p:cNvPr id="35" name="Groupe 34"/>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6" name="Ellipse 4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2" name="Ellipse 51"/>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3" name="Ellipse 52"/>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4" name="Ellipse 53"/>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55" name="Groupe 54"/>
              <p:cNvGrpSpPr/>
              <p:nvPr/>
            </p:nvGrpSpPr>
            <p:grpSpPr>
              <a:xfrm>
                <a:off x="8732261" y="529120"/>
                <a:ext cx="551453" cy="549030"/>
                <a:chOff x="9401004" y="529120"/>
                <a:chExt cx="551453" cy="549030"/>
              </a:xfrm>
            </p:grpSpPr>
            <p:sp>
              <p:nvSpPr>
                <p:cNvPr id="57" name="Ellipse 56"/>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58" name="Image 5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6" name="Ellipse 55"/>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40" name="Image 3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41" name="Image 40"/>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2" name="Image 41"/>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3" name="Image 42"/>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4" name="Image 43"/>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9" name="Image 58"/>
          <p:cNvPicPr>
            <a:picLocks noChangeAspect="1"/>
          </p:cNvPicPr>
          <p:nvPr/>
        </p:nvPicPr>
        <p:blipFill>
          <a:blip r:embed="rId12"/>
          <a:stretch>
            <a:fillRect/>
          </a:stretch>
        </p:blipFill>
        <p:spPr>
          <a:xfrm>
            <a:off x="6992884" y="5223488"/>
            <a:ext cx="1691986" cy="701715"/>
          </a:xfrm>
          <a:prstGeom prst="rect">
            <a:avLst/>
          </a:prstGeom>
        </p:spPr>
      </p:pic>
    </p:spTree>
    <p:extLst>
      <p:ext uri="{BB962C8B-B14F-4D97-AF65-F5344CB8AC3E}">
        <p14:creationId xmlns:p14="http://schemas.microsoft.com/office/powerpoint/2010/main" val="3610711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n°21</a:t>
            </a:r>
            <a:br>
              <a:rPr lang="fr-FR" sz="1500" dirty="0">
                <a:latin typeface="+mn-lt"/>
              </a:rPr>
            </a:br>
            <a:r>
              <a:rPr lang="fr-FR" sz="1500" dirty="0">
                <a:latin typeface="+mn-lt"/>
              </a:rPr>
              <a:t>Mobilisation des expertises adéquates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1384995"/>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pPr marL="214313" indent="-214313">
              <a:buFontTx/>
              <a:buChar char="-"/>
            </a:pPr>
            <a:r>
              <a:rPr lang="fr-FR" sz="1050" dirty="0">
                <a:solidFill>
                  <a:schemeClr val="bg1"/>
                </a:solidFill>
                <a:latin typeface="Calibri" panose="020F0502020204030204" pitchFamily="34" charset="0"/>
              </a:rPr>
              <a:t>Garder le texte en haut afficher de l’écran précédent</a:t>
            </a:r>
          </a:p>
          <a:p>
            <a:pPr marL="214313" indent="-214313">
              <a:buFontTx/>
              <a:buChar char="-"/>
            </a:pPr>
            <a:r>
              <a:rPr lang="fr-FR" sz="1050" dirty="0">
                <a:solidFill>
                  <a:schemeClr val="bg1"/>
                </a:solidFill>
                <a:latin typeface="Calibri" panose="020F0502020204030204" pitchFamily="34" charset="0"/>
              </a:rPr>
              <a:t>Afficher l’image avec les trois personnages  et la légende</a:t>
            </a:r>
          </a:p>
          <a:p>
            <a:pPr marL="214313" indent="-214313">
              <a:buFontTx/>
              <a:buChar char="-"/>
            </a:pPr>
            <a:r>
              <a:rPr lang="fr-FR" sz="1050" dirty="0">
                <a:solidFill>
                  <a:schemeClr val="bg1"/>
                </a:solidFill>
                <a:latin typeface="Calibri" panose="020F0502020204030204" pitchFamily="34" charset="0"/>
              </a:rPr>
              <a:t>Puis le texte sur la gauche de l’écran</a:t>
            </a:r>
          </a:p>
          <a:p>
            <a:endParaRPr lang="fr-FR" sz="1050" b="1" dirty="0">
              <a:solidFill>
                <a:schemeClr val="bg1"/>
              </a:solidFill>
              <a:latin typeface="Calibri" panose="020F0502020204030204" pitchFamily="34" charset="0"/>
            </a:endParaRPr>
          </a:p>
        </p:txBody>
      </p:sp>
      <p:sp>
        <p:nvSpPr>
          <p:cNvPr id="24" name="Rectangle 23"/>
          <p:cNvSpPr/>
          <p:nvPr/>
        </p:nvSpPr>
        <p:spPr>
          <a:xfrm>
            <a:off x="94477" y="2196467"/>
            <a:ext cx="6289744" cy="663580"/>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Pour qualifier mon besoin, mon responsable DataLab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peut s’appuyer sur des experts qui l’accompagnent…</a:t>
            </a:r>
          </a:p>
        </p:txBody>
      </p:sp>
      <p:pic>
        <p:nvPicPr>
          <p:cNvPr id="32" name="Image 31"/>
          <p:cNvPicPr>
            <a:picLocks noChangeAspect="1"/>
          </p:cNvPicPr>
          <p:nvPr/>
        </p:nvPicPr>
        <p:blipFill rotWithShape="1">
          <a:blip r:embed="rId2"/>
          <a:srcRect l="54267"/>
          <a:stretch/>
        </p:blipFill>
        <p:spPr>
          <a:xfrm flipH="1">
            <a:off x="2658183" y="3017530"/>
            <a:ext cx="1135454" cy="2720576"/>
          </a:xfrm>
          <a:prstGeom prst="rect">
            <a:avLst/>
          </a:prstGeom>
        </p:spPr>
      </p:pic>
      <p:pic>
        <p:nvPicPr>
          <p:cNvPr id="2" name="Image 1"/>
          <p:cNvPicPr>
            <a:picLocks noChangeAspect="1"/>
          </p:cNvPicPr>
          <p:nvPr/>
        </p:nvPicPr>
        <p:blipFill rotWithShape="1">
          <a:blip r:embed="rId3"/>
          <a:srcRect r="19195"/>
          <a:stretch/>
        </p:blipFill>
        <p:spPr>
          <a:xfrm>
            <a:off x="3793380" y="4838234"/>
            <a:ext cx="382129" cy="183294"/>
          </a:xfrm>
          <a:prstGeom prst="rect">
            <a:avLst/>
          </a:prstGeom>
        </p:spPr>
      </p:pic>
      <p:pic>
        <p:nvPicPr>
          <p:cNvPr id="30" name="Image 29"/>
          <p:cNvPicPr>
            <a:picLocks noChangeAspect="1"/>
          </p:cNvPicPr>
          <p:nvPr/>
        </p:nvPicPr>
        <p:blipFill rotWithShape="1">
          <a:blip r:embed="rId3"/>
          <a:srcRect r="19195"/>
          <a:stretch/>
        </p:blipFill>
        <p:spPr>
          <a:xfrm>
            <a:off x="4175509" y="4838234"/>
            <a:ext cx="588461" cy="183294"/>
          </a:xfrm>
          <a:prstGeom prst="rect">
            <a:avLst/>
          </a:prstGeom>
        </p:spPr>
      </p:pic>
      <p:sp>
        <p:nvSpPr>
          <p:cNvPr id="39" name="Rectangle 38"/>
          <p:cNvSpPr/>
          <p:nvPr/>
        </p:nvSpPr>
        <p:spPr>
          <a:xfrm>
            <a:off x="106315" y="3571409"/>
            <a:ext cx="2553974" cy="3034485"/>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Les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Data Scientists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et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Data Analysts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peuvent l’aider à identifier les réutilisations possibles de traitements déjà conçus ou le rapprochement avec un besoin déjà existant.</a:t>
            </a:r>
          </a:p>
        </p:txBody>
      </p:sp>
      <p:pic>
        <p:nvPicPr>
          <p:cNvPr id="34" name="Image 33"/>
          <p:cNvPicPr>
            <a:picLocks noChangeAspect="1"/>
          </p:cNvPicPr>
          <p:nvPr/>
        </p:nvPicPr>
        <p:blipFill>
          <a:blip r:embed="rId4"/>
          <a:stretch>
            <a:fillRect/>
          </a:stretch>
        </p:blipFill>
        <p:spPr>
          <a:xfrm>
            <a:off x="4832387" y="4061077"/>
            <a:ext cx="840266" cy="1784073"/>
          </a:xfrm>
          <a:prstGeom prst="rect">
            <a:avLst/>
          </a:prstGeom>
        </p:spPr>
      </p:pic>
      <p:pic>
        <p:nvPicPr>
          <p:cNvPr id="35" name="Image 34"/>
          <p:cNvPicPr>
            <a:picLocks noChangeAspect="1"/>
          </p:cNvPicPr>
          <p:nvPr/>
        </p:nvPicPr>
        <p:blipFill rotWithShape="1">
          <a:blip r:embed="rId5"/>
          <a:srcRect l="82695" r="2288"/>
          <a:stretch/>
        </p:blipFill>
        <p:spPr>
          <a:xfrm>
            <a:off x="4409554" y="3106450"/>
            <a:ext cx="536074" cy="1867844"/>
          </a:xfrm>
          <a:prstGeom prst="rect">
            <a:avLst/>
          </a:prstGeom>
        </p:spPr>
      </p:pic>
      <p:pic>
        <p:nvPicPr>
          <p:cNvPr id="40" name="Image 39"/>
          <p:cNvPicPr>
            <a:picLocks noChangeAspect="1"/>
          </p:cNvPicPr>
          <p:nvPr/>
        </p:nvPicPr>
        <p:blipFill rotWithShape="1">
          <a:blip r:embed="rId5"/>
          <a:srcRect l="79229" t="56069" r="16150"/>
          <a:stretch/>
        </p:blipFill>
        <p:spPr>
          <a:xfrm>
            <a:off x="4256016" y="4153739"/>
            <a:ext cx="164947" cy="820555"/>
          </a:xfrm>
          <a:prstGeom prst="rect">
            <a:avLst/>
          </a:prstGeom>
        </p:spPr>
      </p:pic>
      <p:sp>
        <p:nvSpPr>
          <p:cNvPr id="46" name="Rectangle 45"/>
          <p:cNvSpPr/>
          <p:nvPr/>
        </p:nvSpPr>
        <p:spPr>
          <a:xfrm>
            <a:off x="5222798" y="2913832"/>
            <a:ext cx="1181690" cy="663580"/>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Data Scientist</a:t>
            </a:r>
          </a:p>
        </p:txBody>
      </p:sp>
      <p:grpSp>
        <p:nvGrpSpPr>
          <p:cNvPr id="52" name="Groupe 51"/>
          <p:cNvGrpSpPr/>
          <p:nvPr/>
        </p:nvGrpSpPr>
        <p:grpSpPr>
          <a:xfrm flipH="1" flipV="1">
            <a:off x="4827677" y="3059593"/>
            <a:ext cx="380870" cy="233940"/>
            <a:chOff x="6099805" y="6163140"/>
            <a:chExt cx="507826"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5" name="Rectangle 54"/>
          <p:cNvSpPr/>
          <p:nvPr/>
        </p:nvSpPr>
        <p:spPr>
          <a:xfrm>
            <a:off x="3502633" y="5513027"/>
            <a:ext cx="1181690" cy="663580"/>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Data Analyst</a:t>
            </a:r>
          </a:p>
        </p:txBody>
      </p:sp>
      <p:grpSp>
        <p:nvGrpSpPr>
          <p:cNvPr id="56" name="Groupe 55"/>
          <p:cNvGrpSpPr/>
          <p:nvPr/>
        </p:nvGrpSpPr>
        <p:grpSpPr>
          <a:xfrm>
            <a:off x="4619603" y="5370482"/>
            <a:ext cx="423117" cy="315870"/>
            <a:chOff x="6099805" y="6053901"/>
            <a:chExt cx="564156" cy="421160"/>
          </a:xfrm>
        </p:grpSpPr>
        <p:cxnSp>
          <p:nvCxnSpPr>
            <p:cNvPr id="57" name="Connecteur droit 56"/>
            <p:cNvCxnSpPr/>
            <p:nvPr/>
          </p:nvCxnSpPr>
          <p:spPr>
            <a:xfrm flipV="1">
              <a:off x="6371422" y="6053901"/>
              <a:ext cx="292539" cy="4211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e 40"/>
          <p:cNvGrpSpPr/>
          <p:nvPr/>
        </p:nvGrpSpPr>
        <p:grpSpPr>
          <a:xfrm>
            <a:off x="559081" y="1597264"/>
            <a:ext cx="5299520" cy="414060"/>
            <a:chOff x="745442" y="986685"/>
            <a:chExt cx="7066026" cy="552080"/>
          </a:xfrm>
        </p:grpSpPr>
        <p:grpSp>
          <p:nvGrpSpPr>
            <p:cNvPr id="42" name="Groupe 4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63" name="Ellipse 62"/>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69" name="Image 6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43" name="Image 42"/>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44" name="Image 43"/>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5" name="Image 44"/>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70" name="Image 69"/>
          <p:cNvPicPr>
            <a:picLocks noChangeAspect="1"/>
          </p:cNvPicPr>
          <p:nvPr/>
        </p:nvPicPr>
        <p:blipFill>
          <a:blip r:embed="rId13"/>
          <a:stretch>
            <a:fillRect/>
          </a:stretch>
        </p:blipFill>
        <p:spPr>
          <a:xfrm>
            <a:off x="6992884" y="5223488"/>
            <a:ext cx="1691986" cy="701715"/>
          </a:xfrm>
          <a:prstGeom prst="rect">
            <a:avLst/>
          </a:prstGeom>
        </p:spPr>
      </p:pic>
    </p:spTree>
    <p:extLst>
      <p:ext uri="{BB962C8B-B14F-4D97-AF65-F5344CB8AC3E}">
        <p14:creationId xmlns:p14="http://schemas.microsoft.com/office/powerpoint/2010/main" val="40422699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n°22</a:t>
            </a:r>
            <a:br>
              <a:rPr lang="fr-FR" sz="1500" dirty="0">
                <a:latin typeface="+mn-lt"/>
              </a:rPr>
            </a:br>
            <a:r>
              <a:rPr lang="fr-FR" sz="1500" dirty="0">
                <a:latin typeface="+mn-lt"/>
              </a:rPr>
              <a:t>Choix des outils à mettre à disposition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sp>
        <p:nvSpPr>
          <p:cNvPr id="24" name="Rectangle 23"/>
          <p:cNvSpPr/>
          <p:nvPr/>
        </p:nvSpPr>
        <p:spPr>
          <a:xfrm>
            <a:off x="365442" y="4768297"/>
            <a:ext cx="5717950" cy="2145396"/>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Nous parcourons le catalogue des outils communautaires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pour identifier ceux qui sont pertinents pour mon besoin. Le responsable me propose de mobiliser un Data </a:t>
            </a:r>
            <a:r>
              <a:rPr lang="fr-FR" sz="1800" dirty="0" err="1">
                <a:solidFill>
                  <a:schemeClr val="tx1">
                    <a:lumMod val="75000"/>
                    <a:lumOff val="25000"/>
                  </a:schemeClr>
                </a:solidFill>
                <a:ea typeface="Yu Gothic Light" panose="020B0300000000000000" pitchFamily="34" charset="-128"/>
                <a:cs typeface="Times New Roman" panose="02020603050405020304" pitchFamily="18" charset="0"/>
              </a:rPr>
              <a:t>Engineer</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 pour approfondir la capacité à utiliser un de mes outils habituels avec mon espace DataLab (exemple : tableur)</a:t>
            </a:r>
          </a:p>
        </p:txBody>
      </p:sp>
      <p:pic>
        <p:nvPicPr>
          <p:cNvPr id="6" name="Image 5"/>
          <p:cNvPicPr>
            <a:picLocks noChangeAspect="1"/>
          </p:cNvPicPr>
          <p:nvPr/>
        </p:nvPicPr>
        <p:blipFill>
          <a:blip r:embed="rId2"/>
          <a:stretch>
            <a:fillRect/>
          </a:stretch>
        </p:blipFill>
        <p:spPr>
          <a:xfrm>
            <a:off x="1877336" y="2935934"/>
            <a:ext cx="2694161" cy="1647189"/>
          </a:xfrm>
          <a:prstGeom prst="rect">
            <a:avLst/>
          </a:prstGeom>
        </p:spPr>
      </p:pic>
      <p:sp>
        <p:nvSpPr>
          <p:cNvPr id="7" name="Rectangle 6"/>
          <p:cNvSpPr/>
          <p:nvPr/>
        </p:nvSpPr>
        <p:spPr>
          <a:xfrm>
            <a:off x="134634" y="2217844"/>
            <a:ext cx="6209016" cy="959943"/>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Afin de finaliser la qualification de mon besoin,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nous identifions ensemble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les outils nécessaires à mon expérimentation.</a:t>
            </a:r>
          </a:p>
        </p:txBody>
      </p:sp>
      <p:grpSp>
        <p:nvGrpSpPr>
          <p:cNvPr id="27" name="Groupe 26"/>
          <p:cNvGrpSpPr/>
          <p:nvPr/>
        </p:nvGrpSpPr>
        <p:grpSpPr>
          <a:xfrm>
            <a:off x="559081" y="1597264"/>
            <a:ext cx="5299520" cy="414060"/>
            <a:chOff x="745442" y="986685"/>
            <a:chExt cx="7066026" cy="552080"/>
          </a:xfrm>
        </p:grpSpPr>
        <p:grpSp>
          <p:nvGrpSpPr>
            <p:cNvPr id="28" name="Groupe 27"/>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29" name="Image 2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9"/>
          <a:stretch>
            <a:fillRect/>
          </a:stretch>
        </p:blipFill>
        <p:spPr>
          <a:xfrm>
            <a:off x="6992884" y="5223488"/>
            <a:ext cx="1691986" cy="701715"/>
          </a:xfrm>
          <a:prstGeom prst="rect">
            <a:avLst/>
          </a:prstGeom>
        </p:spPr>
      </p:pic>
    </p:spTree>
    <p:extLst>
      <p:ext uri="{BB962C8B-B14F-4D97-AF65-F5344CB8AC3E}">
        <p14:creationId xmlns:p14="http://schemas.microsoft.com/office/powerpoint/2010/main" val="2659325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n°24</a:t>
            </a:r>
            <a:br>
              <a:rPr lang="fr-FR" sz="1500" dirty="0">
                <a:latin typeface="+mn-lt"/>
              </a:rPr>
            </a:br>
            <a:r>
              <a:rPr lang="fr-FR" sz="1500" dirty="0">
                <a:latin typeface="+mn-lt"/>
              </a:rPr>
              <a:t>Création de l’espace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72" name="Groupe 71"/>
          <p:cNvGrpSpPr/>
          <p:nvPr/>
        </p:nvGrpSpPr>
        <p:grpSpPr>
          <a:xfrm>
            <a:off x="559081" y="1597264"/>
            <a:ext cx="5299520" cy="41406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0" name="Ellipse 79"/>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 name="Image 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2333930" y="2714625"/>
            <a:ext cx="3886200" cy="3286125"/>
          </a:xfrm>
          <a:prstGeom prst="rect">
            <a:avLst/>
          </a:prstGeom>
        </p:spPr>
      </p:pic>
      <p:sp>
        <p:nvSpPr>
          <p:cNvPr id="42" name="Rectangle 41"/>
          <p:cNvSpPr/>
          <p:nvPr/>
        </p:nvSpPr>
        <p:spPr>
          <a:xfrm>
            <a:off x="1328749" y="4597143"/>
            <a:ext cx="1181690" cy="275653"/>
          </a:xfrm>
          <a:prstGeom prst="rect">
            <a:avLst/>
          </a:prstGeom>
        </p:spPr>
        <p:txBody>
          <a:bodyPr wrap="square">
            <a:spAutoFit/>
          </a:bodyPr>
          <a:lstStyle/>
          <a:p>
            <a:pPr algn="ctr">
              <a:lnSpc>
                <a:spcPct val="107000"/>
              </a:lnSpc>
              <a:spcAft>
                <a:spcPts val="600"/>
              </a:spcAft>
            </a:pPr>
            <a:r>
              <a:rPr lang="fr-FR" sz="1200"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43" name="Groupe 42"/>
          <p:cNvGrpSpPr/>
          <p:nvPr/>
        </p:nvGrpSpPr>
        <p:grpSpPr>
          <a:xfrm flipV="1">
            <a:off x="2386428" y="4726169"/>
            <a:ext cx="380870" cy="233940"/>
            <a:chOff x="6099805" y="6163140"/>
            <a:chExt cx="507826" cy="311920"/>
          </a:xfrm>
        </p:grpSpPr>
        <p:cxnSp>
          <p:nvCxnSpPr>
            <p:cNvPr id="44" name="Connecteur droit 43"/>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5309451" y="3209095"/>
            <a:ext cx="1114928" cy="473271"/>
          </a:xfrm>
          <a:prstGeom prst="rect">
            <a:avLst/>
          </a:prstGeom>
        </p:spPr>
        <p:txBody>
          <a:bodyPr wrap="square">
            <a:spAutoFit/>
          </a:bodyPr>
          <a:lstStyle/>
          <a:p>
            <a:pPr algn="ctr">
              <a:lnSpc>
                <a:spcPct val="107000"/>
              </a:lnSpc>
              <a:spcAft>
                <a:spcPts val="600"/>
              </a:spcAft>
            </a:pPr>
            <a:r>
              <a:rPr lang="fr-FR" sz="1200"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grpSp>
        <p:nvGrpSpPr>
          <p:cNvPr id="52" name="Groupe 51"/>
          <p:cNvGrpSpPr/>
          <p:nvPr/>
        </p:nvGrpSpPr>
        <p:grpSpPr>
          <a:xfrm flipH="1" flipV="1">
            <a:off x="5136655" y="3350177"/>
            <a:ext cx="231037" cy="233940"/>
            <a:chOff x="6299582" y="6163140"/>
            <a:chExt cx="308049"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6299582" y="6473827"/>
              <a:ext cx="776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5" name="Rectangle 54"/>
          <p:cNvSpPr/>
          <p:nvPr/>
        </p:nvSpPr>
        <p:spPr>
          <a:xfrm>
            <a:off x="265699" y="2631467"/>
            <a:ext cx="3465026" cy="1552669"/>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transmet ensuite toutes les informations sur mon besoin aux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Data Stewards et Data Engineer </a:t>
            </a:r>
          </a:p>
        </p:txBody>
      </p:sp>
      <p:pic>
        <p:nvPicPr>
          <p:cNvPr id="34" name="Image 33"/>
          <p:cNvPicPr>
            <a:picLocks noChangeAspect="1"/>
          </p:cNvPicPr>
          <p:nvPr/>
        </p:nvPicPr>
        <p:blipFill>
          <a:blip r:embed="rId11"/>
          <a:stretch>
            <a:fillRect/>
          </a:stretch>
        </p:blipFill>
        <p:spPr>
          <a:xfrm>
            <a:off x="6998199" y="5218466"/>
            <a:ext cx="1691986" cy="699529"/>
          </a:xfrm>
          <a:prstGeom prst="rect">
            <a:avLst/>
          </a:prstGeom>
        </p:spPr>
      </p:pic>
    </p:spTree>
    <p:extLst>
      <p:ext uri="{BB962C8B-B14F-4D97-AF65-F5344CB8AC3E}">
        <p14:creationId xmlns:p14="http://schemas.microsoft.com/office/powerpoint/2010/main" val="3837539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n°25</a:t>
            </a:r>
            <a:br>
              <a:rPr lang="fr-FR" sz="1500" dirty="0">
                <a:latin typeface="+mn-lt"/>
              </a:rPr>
            </a:br>
            <a:r>
              <a:rPr lang="fr-FR" sz="1500" dirty="0">
                <a:latin typeface="+mn-lt"/>
              </a:rPr>
              <a:t>Mise à disposition des données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pic>
        <p:nvPicPr>
          <p:cNvPr id="5" name="Image 4"/>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Lst>
          </a:blip>
          <a:stretch>
            <a:fillRect/>
          </a:stretch>
        </p:blipFill>
        <p:spPr>
          <a:xfrm>
            <a:off x="2333930" y="2714625"/>
            <a:ext cx="3886200" cy="3286125"/>
          </a:xfrm>
          <a:prstGeom prst="rect">
            <a:avLst/>
          </a:prstGeom>
        </p:spPr>
      </p:pic>
      <p:sp>
        <p:nvSpPr>
          <p:cNvPr id="42" name="Rectangle 41"/>
          <p:cNvSpPr/>
          <p:nvPr/>
        </p:nvSpPr>
        <p:spPr>
          <a:xfrm>
            <a:off x="1328749" y="4597143"/>
            <a:ext cx="1181690" cy="275653"/>
          </a:xfrm>
          <a:prstGeom prst="rect">
            <a:avLst/>
          </a:prstGeom>
        </p:spPr>
        <p:txBody>
          <a:bodyPr wrap="square">
            <a:spAutoFit/>
          </a:bodyPr>
          <a:lstStyle/>
          <a:p>
            <a:pPr algn="ctr">
              <a:lnSpc>
                <a:spcPct val="107000"/>
              </a:lnSpc>
              <a:spcAft>
                <a:spcPts val="600"/>
              </a:spcAft>
            </a:pPr>
            <a:r>
              <a:rPr lang="fr-FR" sz="1200"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43" name="Groupe 42"/>
          <p:cNvGrpSpPr/>
          <p:nvPr/>
        </p:nvGrpSpPr>
        <p:grpSpPr>
          <a:xfrm flipV="1">
            <a:off x="2386428" y="4726169"/>
            <a:ext cx="380870" cy="233940"/>
            <a:chOff x="6099805" y="6163140"/>
            <a:chExt cx="507826" cy="311920"/>
          </a:xfrm>
        </p:grpSpPr>
        <p:cxnSp>
          <p:nvCxnSpPr>
            <p:cNvPr id="44" name="Connecteur droit 43"/>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5309451" y="3209095"/>
            <a:ext cx="1114928" cy="473271"/>
          </a:xfrm>
          <a:prstGeom prst="rect">
            <a:avLst/>
          </a:prstGeom>
        </p:spPr>
        <p:txBody>
          <a:bodyPr wrap="square">
            <a:spAutoFit/>
          </a:bodyPr>
          <a:lstStyle/>
          <a:p>
            <a:pPr algn="ctr">
              <a:lnSpc>
                <a:spcPct val="107000"/>
              </a:lnSpc>
              <a:spcAft>
                <a:spcPts val="600"/>
              </a:spcAft>
            </a:pPr>
            <a:r>
              <a:rPr lang="fr-FR" sz="1200"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grpSp>
        <p:nvGrpSpPr>
          <p:cNvPr id="52" name="Groupe 51"/>
          <p:cNvGrpSpPr/>
          <p:nvPr/>
        </p:nvGrpSpPr>
        <p:grpSpPr>
          <a:xfrm flipH="1" flipV="1">
            <a:off x="5136655" y="3350177"/>
            <a:ext cx="231037" cy="233940"/>
            <a:chOff x="6299582" y="6163140"/>
            <a:chExt cx="308049"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6299582" y="6473827"/>
              <a:ext cx="776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a:xfrm>
            <a:off x="83038" y="2411726"/>
            <a:ext cx="3623962" cy="2815066"/>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Les Data Engineers créent mon espace DataLab</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a:t>
            </a:r>
          </a:p>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Ils travaillent avec les Data Stewards pour mettre les données à disposition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sur celui-ci en prenant le soin de mettre en place les traitements nécessaire pour respecter les demandes du CDMO.</a:t>
            </a:r>
          </a:p>
        </p:txBody>
      </p:sp>
      <p:grpSp>
        <p:nvGrpSpPr>
          <p:cNvPr id="34" name="Groupe 33"/>
          <p:cNvGrpSpPr/>
          <p:nvPr/>
        </p:nvGrpSpPr>
        <p:grpSpPr>
          <a:xfrm>
            <a:off x="559081" y="1597264"/>
            <a:ext cx="5299520" cy="414060"/>
            <a:chOff x="745442" y="986685"/>
            <a:chExt cx="7066026" cy="552080"/>
          </a:xfrm>
        </p:grpSpPr>
        <p:grpSp>
          <p:nvGrpSpPr>
            <p:cNvPr id="35" name="Groupe 34"/>
            <p:cNvGrpSpPr/>
            <p:nvPr/>
          </p:nvGrpSpPr>
          <p:grpSpPr>
            <a:xfrm>
              <a:off x="745442" y="986685"/>
              <a:ext cx="7066026" cy="552080"/>
              <a:chOff x="2691257" y="529120"/>
              <a:chExt cx="7066026" cy="552080"/>
            </a:xfrm>
          </p:grpSpPr>
          <p:sp>
            <p:nvSpPr>
              <p:cNvPr id="41" name="Pentagone 4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5" name="Ellipse 54"/>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7" name="Ellipse 56"/>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8" name="Ellipse 5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9" name="Ellipse 5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60" name="Groupe 59"/>
              <p:cNvGrpSpPr/>
              <p:nvPr/>
            </p:nvGrpSpPr>
            <p:grpSpPr>
              <a:xfrm>
                <a:off x="8732261" y="529120"/>
                <a:ext cx="551453" cy="549030"/>
                <a:chOff x="9401004" y="529120"/>
                <a:chExt cx="551453" cy="549030"/>
              </a:xfrm>
            </p:grpSpPr>
            <p:sp>
              <p:nvSpPr>
                <p:cNvPr id="62" name="Ellipse 6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63" name="Image 6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1" name="Ellipse 6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36" name="Image 3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7" name="Image 36"/>
            <p:cNvPicPr>
              <a:picLocks noChangeAspect="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8" name="Image 3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9" name="Image 3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0" name="Image 39"/>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64" name="Image 63"/>
          <p:cNvPicPr>
            <a:picLocks noChangeAspect="1"/>
          </p:cNvPicPr>
          <p:nvPr/>
        </p:nvPicPr>
        <p:blipFill>
          <a:blip r:embed="rId11"/>
          <a:stretch>
            <a:fillRect/>
          </a:stretch>
        </p:blipFill>
        <p:spPr>
          <a:xfrm>
            <a:off x="6998199" y="5218466"/>
            <a:ext cx="1691986" cy="699529"/>
          </a:xfrm>
          <a:prstGeom prst="rect">
            <a:avLst/>
          </a:prstGeom>
        </p:spPr>
      </p:pic>
    </p:spTree>
    <p:extLst>
      <p:ext uri="{BB962C8B-B14F-4D97-AF65-F5344CB8AC3E}">
        <p14:creationId xmlns:p14="http://schemas.microsoft.com/office/powerpoint/2010/main" val="1264677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n°26</a:t>
            </a:r>
            <a:br>
              <a:rPr lang="fr-FR" sz="1500" dirty="0">
                <a:latin typeface="+mn-lt"/>
              </a:rPr>
            </a:br>
            <a:r>
              <a:rPr lang="fr-FR" sz="1500" dirty="0">
                <a:latin typeface="+mn-lt"/>
              </a:rPr>
              <a:t>Installation et paramétrage des outils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1869743"/>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endParaRPr lang="fr-FR" sz="1050" b="1" dirty="0">
              <a:solidFill>
                <a:schemeClr val="bg1"/>
              </a:solidFill>
              <a:latin typeface="Calibri" panose="020F0502020204030204" pitchFamily="34" charset="0"/>
            </a:endParaRPr>
          </a:p>
          <a:p>
            <a:pPr marL="214313" indent="-214313">
              <a:buFontTx/>
              <a:buChar char="-"/>
            </a:pPr>
            <a:r>
              <a:rPr lang="fr-FR" sz="1050" dirty="0">
                <a:solidFill>
                  <a:schemeClr val="bg1"/>
                </a:solidFill>
                <a:latin typeface="Calibri" panose="020F0502020204030204" pitchFamily="34" charset="0"/>
              </a:rPr>
              <a:t>Afficher en premier lieu le ruban violet complet avec l’icône de caddie et le texte associé, ainsi que le personnage Data Engineer,</a:t>
            </a:r>
          </a:p>
          <a:p>
            <a:pPr marL="214313" indent="-214313">
              <a:buFontTx/>
              <a:buChar char="-"/>
            </a:pPr>
            <a:r>
              <a:rPr lang="fr-FR" sz="1050" dirty="0">
                <a:solidFill>
                  <a:schemeClr val="bg1"/>
                </a:solidFill>
                <a:latin typeface="Calibri" panose="020F0502020204030204" pitchFamily="34" charset="0"/>
              </a:rPr>
              <a:t>Afficher le texte d’information</a:t>
            </a:r>
          </a:p>
          <a:p>
            <a:pPr marL="214313" indent="-214313">
              <a:buFontTx/>
              <a:buChar char="-"/>
            </a:pPr>
            <a:r>
              <a:rPr lang="fr-FR" sz="1050" dirty="0">
                <a:solidFill>
                  <a:schemeClr val="bg1"/>
                </a:solidFill>
                <a:latin typeface="Calibri" panose="020F0502020204030204" pitchFamily="34" charset="0"/>
              </a:rPr>
              <a:t>Puis afficher le bloc flèche gris et l’icône rouage puis l’image « Marc’s LAB »</a:t>
            </a:r>
          </a:p>
        </p:txBody>
      </p:sp>
      <p:pic>
        <p:nvPicPr>
          <p:cNvPr id="35" name="Image 34"/>
          <p:cNvPicPr>
            <a:picLocks noChangeAspect="1"/>
          </p:cNvPicPr>
          <p:nvPr/>
        </p:nvPicPr>
        <p:blipFill rotWithShape="1">
          <a:blip r:embed="rId2"/>
          <a:srcRect l="19857" r="65357"/>
          <a:stretch/>
        </p:blipFill>
        <p:spPr>
          <a:xfrm>
            <a:off x="892457" y="3524702"/>
            <a:ext cx="655092" cy="2318205"/>
          </a:xfrm>
          <a:prstGeom prst="rect">
            <a:avLst/>
          </a:prstGeom>
        </p:spPr>
      </p:pic>
      <p:pic>
        <p:nvPicPr>
          <p:cNvPr id="4" name="Image 3"/>
          <p:cNvPicPr>
            <a:picLocks noChangeAspect="1"/>
          </p:cNvPicPr>
          <p:nvPr/>
        </p:nvPicPr>
        <p:blipFill>
          <a:blip r:embed="rId3"/>
          <a:stretch>
            <a:fillRect/>
          </a:stretch>
        </p:blipFill>
        <p:spPr>
          <a:xfrm>
            <a:off x="3556506" y="3800674"/>
            <a:ext cx="1784292" cy="1995392"/>
          </a:xfrm>
          <a:prstGeom prst="rect">
            <a:avLst/>
          </a:prstGeom>
        </p:spPr>
      </p:pic>
      <p:grpSp>
        <p:nvGrpSpPr>
          <p:cNvPr id="9" name="Groupe 8"/>
          <p:cNvGrpSpPr/>
          <p:nvPr/>
        </p:nvGrpSpPr>
        <p:grpSpPr>
          <a:xfrm>
            <a:off x="-310136" y="2347067"/>
            <a:ext cx="3040478" cy="1269455"/>
            <a:chOff x="-876580" y="2074551"/>
            <a:chExt cx="4053970" cy="1692607"/>
          </a:xfrm>
        </p:grpSpPr>
        <p:sp>
          <p:nvSpPr>
            <p:cNvPr id="7" name="Rectangle à coins arrondis 6"/>
            <p:cNvSpPr/>
            <p:nvPr/>
          </p:nvSpPr>
          <p:spPr>
            <a:xfrm>
              <a:off x="-876580" y="2074673"/>
              <a:ext cx="3950643" cy="614841"/>
            </a:xfrm>
            <a:prstGeom prst="roundRect">
              <a:avLst>
                <a:gd name="adj" fmla="val 3554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5" name="Rectangle à coins arrondis 54"/>
            <p:cNvSpPr/>
            <p:nvPr/>
          </p:nvSpPr>
          <p:spPr>
            <a:xfrm rot="16200000">
              <a:off x="2310364" y="2430910"/>
              <a:ext cx="1120060" cy="40734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7" name="Rectangle à coins arrondis 56"/>
            <p:cNvSpPr/>
            <p:nvPr/>
          </p:nvSpPr>
          <p:spPr>
            <a:xfrm rot="19133076">
              <a:off x="1817766" y="3106380"/>
              <a:ext cx="1359624" cy="428693"/>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2" name="Image 1"/>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12865" y="2159575"/>
              <a:ext cx="468418" cy="468418"/>
            </a:xfrm>
            <a:prstGeom prst="rect">
              <a:avLst/>
            </a:prstGeom>
          </p:spPr>
        </p:pic>
        <p:sp>
          <p:nvSpPr>
            <p:cNvPr id="6" name="ZoneTexte 5"/>
            <p:cNvSpPr txBox="1"/>
            <p:nvPr/>
          </p:nvSpPr>
          <p:spPr>
            <a:xfrm>
              <a:off x="735757" y="2217582"/>
              <a:ext cx="2229880" cy="615553"/>
            </a:xfrm>
            <a:prstGeom prst="rect">
              <a:avLst/>
            </a:prstGeom>
            <a:noFill/>
          </p:spPr>
          <p:txBody>
            <a:bodyPr wrap="square" rtlCol="0">
              <a:spAutoFit/>
            </a:bodyPr>
            <a:lstStyle/>
            <a:p>
              <a:r>
                <a:rPr lang="fr-FR" sz="1200" dirty="0">
                  <a:solidFill>
                    <a:schemeClr val="bg1"/>
                  </a:solidFill>
                </a:rPr>
                <a:t>Mes demandes d’outils</a:t>
              </a:r>
            </a:p>
          </p:txBody>
        </p:sp>
        <p:sp>
          <p:nvSpPr>
            <p:cNvPr id="8" name="Pentagone 7"/>
            <p:cNvSpPr/>
            <p:nvPr/>
          </p:nvSpPr>
          <p:spPr>
            <a:xfrm rot="8298822">
              <a:off x="1556816" y="3345556"/>
              <a:ext cx="1340107" cy="4216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sp>
        <p:nvSpPr>
          <p:cNvPr id="66" name="Pentagone 65"/>
          <p:cNvSpPr/>
          <p:nvPr/>
        </p:nvSpPr>
        <p:spPr>
          <a:xfrm>
            <a:off x="1930738" y="4646181"/>
            <a:ext cx="1228289" cy="304382"/>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1" name="Image 10"/>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47656" y="4463849"/>
            <a:ext cx="669044" cy="669044"/>
          </a:xfrm>
          <a:prstGeom prst="rect">
            <a:avLst/>
          </a:prstGeom>
        </p:spPr>
      </p:pic>
      <p:sp>
        <p:nvSpPr>
          <p:cNvPr id="67" name="Rectangle 66"/>
          <p:cNvSpPr/>
          <p:nvPr/>
        </p:nvSpPr>
        <p:spPr>
          <a:xfrm>
            <a:off x="2924933" y="2591541"/>
            <a:ext cx="3068077" cy="1256306"/>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Le Data Engineer met à disposition sur mon espace DataLab les outils communautaires demandés.</a:t>
            </a:r>
          </a:p>
        </p:txBody>
      </p:sp>
      <p:grpSp>
        <p:nvGrpSpPr>
          <p:cNvPr id="36" name="Groupe 35"/>
          <p:cNvGrpSpPr/>
          <p:nvPr/>
        </p:nvGrpSpPr>
        <p:grpSpPr>
          <a:xfrm>
            <a:off x="559081" y="1597264"/>
            <a:ext cx="5299520" cy="414060"/>
            <a:chOff x="745442" y="986685"/>
            <a:chExt cx="7066026" cy="552080"/>
          </a:xfrm>
        </p:grpSpPr>
        <p:grpSp>
          <p:nvGrpSpPr>
            <p:cNvPr id="37" name="Groupe 36"/>
            <p:cNvGrpSpPr/>
            <p:nvPr/>
          </p:nvGrpSpPr>
          <p:grpSpPr>
            <a:xfrm>
              <a:off x="745442" y="986685"/>
              <a:ext cx="7066026" cy="552080"/>
              <a:chOff x="2691257" y="529120"/>
              <a:chExt cx="7066026" cy="552080"/>
            </a:xfrm>
          </p:grpSpPr>
          <p:sp>
            <p:nvSpPr>
              <p:cNvPr id="43" name="Pentagone 42"/>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4" name="Ellipse 43"/>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5" name="Ellipse 44"/>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6" name="Ellipse 45"/>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52" name="Ellipse 5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53" name="Groupe 52"/>
              <p:cNvGrpSpPr/>
              <p:nvPr/>
            </p:nvGrpSpPr>
            <p:grpSpPr>
              <a:xfrm>
                <a:off x="8732261" y="529120"/>
                <a:ext cx="551453" cy="549030"/>
                <a:chOff x="9401004" y="529120"/>
                <a:chExt cx="551453" cy="549030"/>
              </a:xfrm>
            </p:grpSpPr>
            <p:sp>
              <p:nvSpPr>
                <p:cNvPr id="56" name="Ellipse 5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58" name="Image 57"/>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4" name="Ellipse 5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38" name="Image 3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9" name="Image 38"/>
            <p:cNvPicPr>
              <a:picLocks noChangeAspect="1"/>
            </p:cNvPicPr>
            <p:nvPr/>
          </p:nvPicPr>
          <p:blipFill>
            <a:blip r:embed="rId9" cstate="email">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0" name="Image 39"/>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1" name="Image 40"/>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2" name="Image 41"/>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9" name="Image 58"/>
          <p:cNvPicPr>
            <a:picLocks noChangeAspect="1"/>
          </p:cNvPicPr>
          <p:nvPr/>
        </p:nvPicPr>
        <p:blipFill>
          <a:blip r:embed="rId14"/>
          <a:stretch>
            <a:fillRect/>
          </a:stretch>
        </p:blipFill>
        <p:spPr>
          <a:xfrm>
            <a:off x="6998199" y="5218466"/>
            <a:ext cx="1691986" cy="699529"/>
          </a:xfrm>
          <a:prstGeom prst="rect">
            <a:avLst/>
          </a:prstGeom>
        </p:spPr>
      </p:pic>
    </p:spTree>
    <p:extLst>
      <p:ext uri="{BB962C8B-B14F-4D97-AF65-F5344CB8AC3E}">
        <p14:creationId xmlns:p14="http://schemas.microsoft.com/office/powerpoint/2010/main" val="2392897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A2DB70-0790-74EC-9B59-E9D54A795FCC}"/>
              </a:ext>
            </a:extLst>
          </p:cNvPr>
          <p:cNvSpPr>
            <a:spLocks noGrp="1"/>
          </p:cNvSpPr>
          <p:nvPr>
            <p:ph type="title"/>
          </p:nvPr>
        </p:nvSpPr>
        <p:spPr/>
        <p:txBody>
          <a:bodyPr/>
          <a:lstStyle/>
          <a:p>
            <a:r>
              <a:rPr lang="fr-FR" dirty="0"/>
              <a:t>Single Source of Truth</a:t>
            </a:r>
          </a:p>
        </p:txBody>
      </p:sp>
      <p:sp>
        <p:nvSpPr>
          <p:cNvPr id="3" name="Espace réservé du contenu 2">
            <a:extLst>
              <a:ext uri="{FF2B5EF4-FFF2-40B4-BE49-F238E27FC236}">
                <a16:creationId xmlns:a16="http://schemas.microsoft.com/office/drawing/2014/main" id="{6954EE91-467B-DC49-0121-EAB252DAC445}"/>
              </a:ext>
            </a:extLst>
          </p:cNvPr>
          <p:cNvSpPr>
            <a:spLocks noGrp="1"/>
          </p:cNvSpPr>
          <p:nvPr>
            <p:ph idx="1"/>
          </p:nvPr>
        </p:nvSpPr>
        <p:spPr/>
        <p:txBody>
          <a:bodyPr/>
          <a:lstStyle/>
          <a:p>
            <a:r>
              <a:rPr lang="fr-FR" dirty="0"/>
              <a:t>MDM est composé de :</a:t>
            </a:r>
          </a:p>
          <a:p>
            <a:pPr lvl="1"/>
            <a:r>
              <a:rPr lang="fr-FR" dirty="0"/>
              <a:t>Product Information Management PIM</a:t>
            </a:r>
          </a:p>
          <a:p>
            <a:pPr lvl="1"/>
            <a:r>
              <a:rPr lang="fr-FR" dirty="0"/>
              <a:t>Digital Asset Management DAM</a:t>
            </a:r>
          </a:p>
          <a:p>
            <a:pPr lvl="1"/>
            <a:r>
              <a:rPr lang="fr-FR" dirty="0"/>
              <a:t>Content Management System CMS</a:t>
            </a:r>
          </a:p>
          <a:p>
            <a:r>
              <a:rPr lang="fr-FR" dirty="0"/>
              <a:t>Ainsi les données sont centralisées en un seul et unique fichier, autrement dit le référentiel unique</a:t>
            </a:r>
          </a:p>
          <a:p>
            <a:r>
              <a:rPr lang="fr-FR" dirty="0"/>
              <a:t>Single Source of Truth</a:t>
            </a:r>
          </a:p>
        </p:txBody>
      </p:sp>
    </p:spTree>
    <p:extLst>
      <p:ext uri="{BB962C8B-B14F-4D97-AF65-F5344CB8AC3E}">
        <p14:creationId xmlns:p14="http://schemas.microsoft.com/office/powerpoint/2010/main" val="39909347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1500" b="1" dirty="0">
                <a:latin typeface="+mn-lt"/>
              </a:rPr>
              <a:t>Ecran n°27</a:t>
            </a:r>
            <a:br>
              <a:rPr lang="fr-FR" sz="1500" dirty="0">
                <a:latin typeface="+mn-lt"/>
              </a:rPr>
            </a:br>
            <a:r>
              <a:rPr lang="fr-FR" sz="1500" dirty="0">
                <a:latin typeface="+mn-lt"/>
              </a:rPr>
              <a:t>Espace DataLab disponible</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13" name="Groupe 12"/>
          <p:cNvGrpSpPr/>
          <p:nvPr/>
        </p:nvGrpSpPr>
        <p:grpSpPr>
          <a:xfrm>
            <a:off x="1368082" y="2582633"/>
            <a:ext cx="3593027" cy="2270076"/>
            <a:chOff x="1934734" y="2607598"/>
            <a:chExt cx="4790703" cy="3026768"/>
          </a:xfrm>
        </p:grpSpPr>
        <p:pic>
          <p:nvPicPr>
            <p:cNvPr id="12" name="Image 11"/>
            <p:cNvPicPr>
              <a:picLocks noChangeAspect="1"/>
            </p:cNvPicPr>
            <p:nvPr/>
          </p:nvPicPr>
          <p:blipFill>
            <a:blip r:embed="rId2"/>
            <a:stretch>
              <a:fillRect/>
            </a:stretch>
          </p:blipFill>
          <p:spPr>
            <a:xfrm>
              <a:off x="5481745" y="2695839"/>
              <a:ext cx="1243692" cy="2938527"/>
            </a:xfrm>
            <a:prstGeom prst="rect">
              <a:avLst/>
            </a:prstGeom>
          </p:spPr>
        </p:pic>
        <p:pic>
          <p:nvPicPr>
            <p:cNvPr id="70" name="Image 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sp>
        <p:nvSpPr>
          <p:cNvPr id="71" name="Rectangle 70"/>
          <p:cNvSpPr/>
          <p:nvPr/>
        </p:nvSpPr>
        <p:spPr>
          <a:xfrm>
            <a:off x="427286" y="4915910"/>
            <a:ext cx="5564804" cy="1849032"/>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À l’issue des travaux, mon responsable DataLab m’informe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que mon espace DataLab est disponible et me fournit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les informations nécessaires pour accéder et utiliser celui-ci.</a:t>
            </a:r>
          </a:p>
        </p:txBody>
      </p:sp>
      <p:pic>
        <p:nvPicPr>
          <p:cNvPr id="15" name="Image 14"/>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2949523" y="2344095"/>
            <a:ext cx="539073" cy="539073"/>
          </a:xfrm>
          <a:prstGeom prst="rect">
            <a:avLst/>
          </a:prstGeom>
        </p:spPr>
      </p:pic>
      <p:cxnSp>
        <p:nvCxnSpPr>
          <p:cNvPr id="17" name="Connecteur droit 16"/>
          <p:cNvCxnSpPr/>
          <p:nvPr/>
        </p:nvCxnSpPr>
        <p:spPr>
          <a:xfrm>
            <a:off x="2718974" y="2964385"/>
            <a:ext cx="107467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flipV="1">
            <a:off x="3414520" y="2964385"/>
            <a:ext cx="904779" cy="31525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Groupe 31"/>
          <p:cNvGrpSpPr/>
          <p:nvPr/>
        </p:nvGrpSpPr>
        <p:grpSpPr>
          <a:xfrm>
            <a:off x="559081" y="1597264"/>
            <a:ext cx="5299520" cy="41406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0" name="Ellipse 39"/>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2" name="Ellipse 4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3" name="Image 52"/>
          <p:cNvPicPr>
            <a:picLocks noChangeAspect="1"/>
          </p:cNvPicPr>
          <p:nvPr/>
        </p:nvPicPr>
        <p:blipFill>
          <a:blip r:embed="rId12"/>
          <a:stretch>
            <a:fillRect/>
          </a:stretch>
        </p:blipFill>
        <p:spPr>
          <a:xfrm>
            <a:off x="6998199" y="5218466"/>
            <a:ext cx="1691986" cy="699529"/>
          </a:xfrm>
          <a:prstGeom prst="rect">
            <a:avLst/>
          </a:prstGeom>
        </p:spPr>
      </p:pic>
    </p:spTree>
    <p:extLst>
      <p:ext uri="{BB962C8B-B14F-4D97-AF65-F5344CB8AC3E}">
        <p14:creationId xmlns:p14="http://schemas.microsoft.com/office/powerpoint/2010/main" val="13755234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41911" y="2658980"/>
            <a:ext cx="2592549" cy="2871465"/>
          </a:xfrm>
          <a:prstGeom prst="rect">
            <a:avLst/>
          </a:prstGeom>
        </p:spPr>
      </p:pic>
      <p:sp>
        <p:nvSpPr>
          <p:cNvPr id="47" name="Titre 46"/>
          <p:cNvSpPr>
            <a:spLocks noGrp="1"/>
          </p:cNvSpPr>
          <p:nvPr>
            <p:ph type="title"/>
          </p:nvPr>
        </p:nvSpPr>
        <p:spPr/>
        <p:txBody>
          <a:bodyPr/>
          <a:lstStyle/>
          <a:p>
            <a:r>
              <a:rPr lang="fr-FR" sz="1500" b="1" dirty="0">
                <a:latin typeface="+mn-lt"/>
              </a:rPr>
              <a:t>Ecran n°28</a:t>
            </a:r>
            <a:br>
              <a:rPr lang="fr-FR" sz="1500" dirty="0">
                <a:latin typeface="+mn-lt"/>
              </a:rPr>
            </a:br>
            <a:r>
              <a:rPr lang="fr-FR" sz="1500" dirty="0">
                <a:latin typeface="+mn-lt"/>
              </a:rPr>
              <a:t>Lancement de l’expérimentation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1061829"/>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a:p>
            <a:endParaRPr lang="fr-FR" sz="1050" b="1" dirty="0">
              <a:solidFill>
                <a:schemeClr val="bg1"/>
              </a:solidFill>
              <a:latin typeface="Calibri" panose="020F0502020204030204" pitchFamily="34" charset="0"/>
            </a:endParaRPr>
          </a:p>
          <a:p>
            <a:pPr marL="214313" indent="-214313">
              <a:buFontTx/>
              <a:buChar char="-"/>
            </a:pPr>
            <a:r>
              <a:rPr lang="fr-FR" sz="1050" dirty="0">
                <a:solidFill>
                  <a:schemeClr val="bg1"/>
                </a:solidFill>
                <a:latin typeface="Calibri" panose="020F0502020204030204" pitchFamily="34" charset="0"/>
              </a:rPr>
              <a:t>Afficher en premier lieu le personnage et le bureau</a:t>
            </a:r>
          </a:p>
          <a:p>
            <a:pPr marL="214313" indent="-214313">
              <a:buFontTx/>
              <a:buChar char="-"/>
            </a:pPr>
            <a:r>
              <a:rPr lang="fr-FR" sz="1050" dirty="0">
                <a:solidFill>
                  <a:schemeClr val="bg1"/>
                </a:solidFill>
                <a:latin typeface="Calibri" panose="020F0502020204030204" pitchFamily="34" charset="0"/>
              </a:rPr>
              <a:t>Puis afficher le bloc de texte</a:t>
            </a:r>
          </a:p>
        </p:txBody>
      </p:sp>
      <p:sp>
        <p:nvSpPr>
          <p:cNvPr id="30" name="Rectangle 29"/>
          <p:cNvSpPr/>
          <p:nvPr/>
        </p:nvSpPr>
        <p:spPr>
          <a:xfrm>
            <a:off x="1103065" y="2586542"/>
            <a:ext cx="3562702" cy="1552669"/>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Impatient,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j’accède à mon espace DataLab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et constate que mes données sont bien chargées et que les outils sont bien déployés.</a:t>
            </a:r>
          </a:p>
        </p:txBody>
      </p:sp>
      <p:grpSp>
        <p:nvGrpSpPr>
          <p:cNvPr id="27" name="Groupe 26"/>
          <p:cNvGrpSpPr/>
          <p:nvPr/>
        </p:nvGrpSpPr>
        <p:grpSpPr>
          <a:xfrm>
            <a:off x="559081" y="1597264"/>
            <a:ext cx="5299520" cy="414060"/>
            <a:chOff x="745442" y="986685"/>
            <a:chExt cx="7066026" cy="552080"/>
          </a:xfrm>
        </p:grpSpPr>
        <p:grpSp>
          <p:nvGrpSpPr>
            <p:cNvPr id="29" name="Groupe 28"/>
            <p:cNvGrpSpPr/>
            <p:nvPr/>
          </p:nvGrpSpPr>
          <p:grpSpPr>
            <a:xfrm>
              <a:off x="745442" y="986685"/>
              <a:ext cx="7066026" cy="552080"/>
              <a:chOff x="2691257" y="529120"/>
              <a:chExt cx="7066026" cy="552080"/>
            </a:xfrm>
          </p:grpSpPr>
          <p:sp>
            <p:nvSpPr>
              <p:cNvPr id="38" name="Pentagone 3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39" name="Ellipse 38"/>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0" name="Ellipse 39"/>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1" name="Ellipse 40"/>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42" name="Ellipse 4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43" name="Groupe 42"/>
              <p:cNvGrpSpPr/>
              <p:nvPr/>
            </p:nvGrpSpPr>
            <p:grpSpPr>
              <a:xfrm>
                <a:off x="8732261" y="529120"/>
                <a:ext cx="551453" cy="549030"/>
                <a:chOff x="9401004" y="529120"/>
                <a:chExt cx="551453" cy="549030"/>
              </a:xfrm>
            </p:grpSpPr>
            <p:sp>
              <p:nvSpPr>
                <p:cNvPr id="45" name="Ellipse 4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46" name="Image 4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4" name="Ellipse 4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4" name="Image 33"/>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5" name="Image 3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6" name="Image 35"/>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7" name="Image 3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6" name="Image 25"/>
          <p:cNvPicPr>
            <a:picLocks noChangeAspect="1"/>
          </p:cNvPicPr>
          <p:nvPr/>
        </p:nvPicPr>
        <p:blipFill>
          <a:blip r:embed="rId10"/>
          <a:stretch>
            <a:fillRect/>
          </a:stretch>
        </p:blipFill>
        <p:spPr>
          <a:xfrm>
            <a:off x="6998199" y="5218466"/>
            <a:ext cx="1691986" cy="699529"/>
          </a:xfrm>
          <a:prstGeom prst="rect">
            <a:avLst/>
          </a:prstGeom>
        </p:spPr>
      </p:pic>
    </p:spTree>
    <p:extLst>
      <p:ext uri="{BB962C8B-B14F-4D97-AF65-F5344CB8AC3E}">
        <p14:creationId xmlns:p14="http://schemas.microsoft.com/office/powerpoint/2010/main" val="23259543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151715" y="879266"/>
            <a:ext cx="4284966" cy="542700"/>
          </a:xfrm>
        </p:spPr>
        <p:txBody>
          <a:bodyPr/>
          <a:lstStyle/>
          <a:p>
            <a:r>
              <a:rPr lang="fr-FR" sz="1500" b="1" dirty="0">
                <a:latin typeface="+mn-lt"/>
              </a:rPr>
              <a:t>Ecran n°37</a:t>
            </a:r>
            <a:br>
              <a:rPr lang="fr-FR" sz="1500" b="1" dirty="0">
                <a:latin typeface="+mn-lt"/>
              </a:rPr>
            </a:br>
            <a:r>
              <a:rPr lang="fr-FR" sz="1500" dirty="0">
                <a:latin typeface="+mn-lt"/>
              </a:rPr>
              <a:t>Accompagnement </a:t>
            </a:r>
            <a:r>
              <a:rPr lang="fr-FR" sz="1500" dirty="0" err="1">
                <a:latin typeface="+mn-lt"/>
              </a:rPr>
              <a:t>DataScientist</a:t>
            </a:r>
            <a:endParaRPr lang="fr-FR" sz="1500" dirty="0">
              <a:latin typeface="+mn-lt"/>
            </a:endParaRPr>
          </a:p>
        </p:txBody>
      </p:sp>
      <p:sp>
        <p:nvSpPr>
          <p:cNvPr id="48" name="Espace réservé du texte 47"/>
          <p:cNvSpPr>
            <a:spLocks noGrp="1"/>
          </p:cNvSpPr>
          <p:nvPr>
            <p:ph type="body" sz="quarter" idx="13"/>
          </p:nvPr>
        </p:nvSpPr>
        <p:spPr/>
        <p:txBody>
          <a:bodyPr/>
          <a:lstStyle/>
          <a:p>
            <a:r>
              <a:rPr lang="fr-FR" b="1" dirty="0"/>
              <a:t>Message clé :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72" name="Groupe 71"/>
          <p:cNvGrpSpPr/>
          <p:nvPr/>
        </p:nvGrpSpPr>
        <p:grpSpPr>
          <a:xfrm>
            <a:off x="559081" y="1597264"/>
            <a:ext cx="5299520" cy="41406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83607" y="2223535"/>
            <a:ext cx="6121285" cy="1552669"/>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Je partage mes problématiques avec Paul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sur les difficultés que j’ai à concevoir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mes traitements de données.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Il intervient et teste plusieurs algorithmes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de traitements pour trouver celui qui convient le mieux pour répondre à mon besoin.</a:t>
            </a:r>
          </a:p>
        </p:txBody>
      </p:sp>
      <p:grpSp>
        <p:nvGrpSpPr>
          <p:cNvPr id="6" name="Groupe 5"/>
          <p:cNvGrpSpPr/>
          <p:nvPr/>
        </p:nvGrpSpPr>
        <p:grpSpPr>
          <a:xfrm>
            <a:off x="726954" y="3043648"/>
            <a:ext cx="4963774" cy="2354731"/>
            <a:chOff x="1623356" y="2534920"/>
            <a:chExt cx="6618365" cy="3139641"/>
          </a:xfrm>
        </p:grpSpPr>
        <p:pic>
          <p:nvPicPr>
            <p:cNvPr id="26" name="Image 25"/>
            <p:cNvPicPr>
              <a:picLocks noChangeAspect="1"/>
            </p:cNvPicPr>
            <p:nvPr/>
          </p:nvPicPr>
          <p:blipFill>
            <a:blip r:embed="rId8"/>
            <a:stretch>
              <a:fillRect/>
            </a:stretch>
          </p:blipFill>
          <p:spPr>
            <a:xfrm>
              <a:off x="1623356" y="2614104"/>
              <a:ext cx="5151566" cy="3060457"/>
            </a:xfrm>
            <a:prstGeom prst="rect">
              <a:avLst/>
            </a:prstGeom>
          </p:spPr>
        </p:pic>
        <p:pic>
          <p:nvPicPr>
            <p:cNvPr id="5" name="Image 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6500229" y="2534920"/>
              <a:ext cx="1741492" cy="2975357"/>
            </a:xfrm>
            <a:prstGeom prst="rect">
              <a:avLst/>
            </a:prstGeom>
          </p:spPr>
        </p:pic>
      </p:grpSp>
      <p:pic>
        <p:nvPicPr>
          <p:cNvPr id="28" name="Image 27"/>
          <p:cNvPicPr>
            <a:picLocks noChangeAspect="1"/>
          </p:cNvPicPr>
          <p:nvPr/>
        </p:nvPicPr>
        <p:blipFill>
          <a:blip r:embed="rId11"/>
          <a:stretch>
            <a:fillRect/>
          </a:stretch>
        </p:blipFill>
        <p:spPr>
          <a:xfrm>
            <a:off x="6992884" y="5218466"/>
            <a:ext cx="1691986" cy="699529"/>
          </a:xfrm>
          <a:prstGeom prst="rect">
            <a:avLst/>
          </a:prstGeom>
        </p:spPr>
      </p:pic>
    </p:spTree>
    <p:extLst>
      <p:ext uri="{BB962C8B-B14F-4D97-AF65-F5344CB8AC3E}">
        <p14:creationId xmlns:p14="http://schemas.microsoft.com/office/powerpoint/2010/main" val="1522532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151715" y="879266"/>
            <a:ext cx="4284966" cy="542700"/>
          </a:xfrm>
        </p:spPr>
        <p:txBody>
          <a:bodyPr/>
          <a:lstStyle/>
          <a:p>
            <a:r>
              <a:rPr lang="fr-FR" sz="1500" b="1" dirty="0">
                <a:latin typeface="+mn-lt"/>
              </a:rPr>
              <a:t>Ecran n°41</a:t>
            </a:r>
            <a:br>
              <a:rPr lang="fr-FR" sz="1500" b="1" dirty="0">
                <a:latin typeface="+mn-lt"/>
              </a:rPr>
            </a:br>
            <a:r>
              <a:rPr lang="fr-FR" sz="1500" dirty="0">
                <a:latin typeface="+mn-lt"/>
              </a:rPr>
              <a:t>Les résultats</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72" name="Groupe 71"/>
          <p:cNvGrpSpPr/>
          <p:nvPr/>
        </p:nvGrpSpPr>
        <p:grpSpPr>
          <a:xfrm>
            <a:off x="559081" y="1597264"/>
            <a:ext cx="5299520" cy="41406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83607" y="2331819"/>
            <a:ext cx="6121285" cy="1629613"/>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Les résultats obtenus à l’issue de cette expérimentation sont très concluants.</a:t>
            </a:r>
          </a:p>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Je souhaite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donc</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 industrialiser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celle-ci et disposer au quotidien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de ces résultats pour servir nos activités.</a:t>
            </a:r>
          </a:p>
        </p:txBody>
      </p:sp>
      <p:pic>
        <p:nvPicPr>
          <p:cNvPr id="30" name="Image 29"/>
          <p:cNvPicPr>
            <a:picLocks noChangeAspect="1"/>
          </p:cNvPicPr>
          <p:nvPr/>
        </p:nvPicPr>
        <p:blipFill>
          <a:blip r:embed="rId8"/>
          <a:stretch>
            <a:fillRect/>
          </a:stretch>
        </p:blipFill>
        <p:spPr>
          <a:xfrm>
            <a:off x="229616" y="3296906"/>
            <a:ext cx="6055389" cy="2169154"/>
          </a:xfrm>
          <a:prstGeom prst="rect">
            <a:avLst/>
          </a:prstGeom>
        </p:spPr>
      </p:pic>
      <p:pic>
        <p:nvPicPr>
          <p:cNvPr id="26" name="Image 25"/>
          <p:cNvPicPr>
            <a:picLocks noChangeAspect="1"/>
          </p:cNvPicPr>
          <p:nvPr/>
        </p:nvPicPr>
        <p:blipFill>
          <a:blip r:embed="rId9"/>
          <a:stretch>
            <a:fillRect/>
          </a:stretch>
        </p:blipFill>
        <p:spPr>
          <a:xfrm>
            <a:off x="6992884" y="5218466"/>
            <a:ext cx="1691986" cy="699529"/>
          </a:xfrm>
          <a:prstGeom prst="rect">
            <a:avLst/>
          </a:prstGeom>
        </p:spPr>
      </p:pic>
    </p:spTree>
    <p:extLst>
      <p:ext uri="{BB962C8B-B14F-4D97-AF65-F5344CB8AC3E}">
        <p14:creationId xmlns:p14="http://schemas.microsoft.com/office/powerpoint/2010/main" val="14485502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151715" y="879266"/>
            <a:ext cx="4284966" cy="542700"/>
          </a:xfrm>
        </p:spPr>
        <p:txBody>
          <a:bodyPr/>
          <a:lstStyle/>
          <a:p>
            <a:r>
              <a:rPr lang="fr-FR" sz="1500" b="1" dirty="0">
                <a:latin typeface="+mn-lt"/>
              </a:rPr>
              <a:t>Ecran n°42</a:t>
            </a:r>
            <a:br>
              <a:rPr lang="fr-FR" sz="1500" b="1" dirty="0">
                <a:latin typeface="+mn-lt"/>
              </a:rPr>
            </a:br>
            <a:r>
              <a:rPr lang="fr-FR" sz="1500" dirty="0">
                <a:latin typeface="+mn-lt"/>
              </a:rPr>
              <a:t>Bilan et industrialisation</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72" name="Groupe 71"/>
          <p:cNvGrpSpPr/>
          <p:nvPr/>
        </p:nvGrpSpPr>
        <p:grpSpPr>
          <a:xfrm>
            <a:off x="559081" y="1597264"/>
            <a:ext cx="5299520" cy="41406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03281" y="4679339"/>
            <a:ext cx="6121285" cy="2222340"/>
          </a:xfrm>
          <a:prstGeom prst="rect">
            <a:avLst/>
          </a:prstGeom>
        </p:spPr>
        <p:txBody>
          <a:bodyPr wrap="square">
            <a:spAutoFit/>
          </a:bodyPr>
          <a:lstStyle/>
          <a:p>
            <a:pPr algn="ctr">
              <a:lnSpc>
                <a:spcPct val="107000"/>
              </a:lnSpc>
              <a:spcAft>
                <a:spcPts val="600"/>
              </a:spcAft>
            </a:pP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Je planifie une rencontre avec mon responsable DataLab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pour faire le bilan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de mon expérimentation et travailler sur la suite de celle-ci.</a:t>
            </a:r>
          </a:p>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Je lui indique que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je souhaite disposer en production au quotidien des traitements et tableaux de bord mis en œuvre dans le cadre expérimental.</a:t>
            </a:r>
          </a:p>
        </p:txBody>
      </p:sp>
      <p:grpSp>
        <p:nvGrpSpPr>
          <p:cNvPr id="26" name="Groupe 25"/>
          <p:cNvGrpSpPr/>
          <p:nvPr/>
        </p:nvGrpSpPr>
        <p:grpSpPr>
          <a:xfrm>
            <a:off x="1315139" y="2231135"/>
            <a:ext cx="3593027" cy="2270076"/>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6998199" y="5218465"/>
            <a:ext cx="1691986" cy="698627"/>
          </a:xfrm>
          <a:prstGeom prst="rect">
            <a:avLst/>
          </a:prstGeom>
        </p:spPr>
      </p:pic>
    </p:spTree>
    <p:extLst>
      <p:ext uri="{BB962C8B-B14F-4D97-AF65-F5344CB8AC3E}">
        <p14:creationId xmlns:p14="http://schemas.microsoft.com/office/powerpoint/2010/main" val="21266691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151715" y="879266"/>
            <a:ext cx="4284966" cy="542700"/>
          </a:xfrm>
        </p:spPr>
        <p:txBody>
          <a:bodyPr/>
          <a:lstStyle/>
          <a:p>
            <a:r>
              <a:rPr lang="fr-FR" sz="1500" b="1" dirty="0">
                <a:latin typeface="+mn-lt"/>
              </a:rPr>
              <a:t>Ecran n°43</a:t>
            </a:r>
            <a:br>
              <a:rPr lang="fr-FR" sz="1500" b="1" dirty="0">
                <a:latin typeface="+mn-lt"/>
              </a:rPr>
            </a:br>
            <a:r>
              <a:rPr lang="fr-FR" sz="1500" dirty="0">
                <a:latin typeface="+mn-lt"/>
              </a:rPr>
              <a:t>La demande d’industrialisation</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72" name="Groupe 71"/>
          <p:cNvGrpSpPr/>
          <p:nvPr/>
        </p:nvGrpSpPr>
        <p:grpSpPr>
          <a:xfrm>
            <a:off x="559081" y="1597264"/>
            <a:ext cx="5299520" cy="41406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03281" y="4607151"/>
            <a:ext cx="6121285" cy="2222340"/>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m’indique que nous allons faire une demande pour industrialiser les livrables de mon expérimentation.</a:t>
            </a:r>
          </a:p>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Ces travaux d’industrialisation vont permettre de rendre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robustes</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 et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sécurisés</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 les traitements conçus et de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permettre l’automatisation </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de leur exécution sur des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données rafraichies</a:t>
            </a: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a:t>
            </a:r>
          </a:p>
        </p:txBody>
      </p:sp>
      <p:grpSp>
        <p:nvGrpSpPr>
          <p:cNvPr id="26" name="Groupe 25"/>
          <p:cNvGrpSpPr/>
          <p:nvPr/>
        </p:nvGrpSpPr>
        <p:grpSpPr>
          <a:xfrm>
            <a:off x="1315139" y="2231135"/>
            <a:ext cx="3593027" cy="2270076"/>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6998199" y="5218465"/>
            <a:ext cx="1691986" cy="698627"/>
          </a:xfrm>
          <a:prstGeom prst="rect">
            <a:avLst/>
          </a:prstGeom>
        </p:spPr>
      </p:pic>
    </p:spTree>
    <p:extLst>
      <p:ext uri="{BB962C8B-B14F-4D97-AF65-F5344CB8AC3E}">
        <p14:creationId xmlns:p14="http://schemas.microsoft.com/office/powerpoint/2010/main" val="40770323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151715" y="879266"/>
            <a:ext cx="4284966" cy="542700"/>
          </a:xfrm>
        </p:spPr>
        <p:txBody>
          <a:bodyPr/>
          <a:lstStyle/>
          <a:p>
            <a:r>
              <a:rPr lang="fr-FR" sz="1500" b="1" dirty="0">
                <a:latin typeface="+mn-lt"/>
              </a:rPr>
              <a:t>Ecran n°44</a:t>
            </a:r>
            <a:br>
              <a:rPr lang="fr-FR" sz="1500" b="1" dirty="0">
                <a:latin typeface="+mn-lt"/>
              </a:rPr>
            </a:br>
            <a:r>
              <a:rPr lang="fr-FR" sz="1500" dirty="0">
                <a:latin typeface="+mn-lt"/>
              </a:rPr>
              <a:t>Passage par la Data Factory</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72" name="Groupe 71"/>
          <p:cNvGrpSpPr/>
          <p:nvPr/>
        </p:nvGrpSpPr>
        <p:grpSpPr>
          <a:xfrm>
            <a:off x="559081" y="1597264"/>
            <a:ext cx="5299520" cy="41406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102784" y="4607150"/>
            <a:ext cx="6733413" cy="2518703"/>
          </a:xfrm>
          <a:prstGeom prst="rect">
            <a:avLst/>
          </a:prstGeom>
        </p:spPr>
        <p:txBody>
          <a:bodyPr wrap="square">
            <a:spAutoFit/>
          </a:bodyPr>
          <a:lstStyle/>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Il m’indique que </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c’est la Data Factory qui va prendre en charge ces travaux </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d’industrialisation et mettre en conformité mon travail avec les exigences de production.</a:t>
            </a:r>
          </a:p>
          <a:p>
            <a:pPr algn="ct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Ce chantier vise à intégrer complétement mon travail à la chaîne opérationnelle du SI.</a:t>
            </a:r>
            <a:br>
              <a:rPr lang="fr-FR" sz="18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Il me précise que cela peut donc</a:t>
            </a:r>
            <a:r>
              <a:rPr lang="fr-FR" sz="1800" b="1" dirty="0">
                <a:solidFill>
                  <a:schemeClr val="tx1">
                    <a:lumMod val="75000"/>
                    <a:lumOff val="25000"/>
                  </a:schemeClr>
                </a:solidFill>
                <a:ea typeface="Yu Gothic Light" panose="020B0300000000000000" pitchFamily="34" charset="-128"/>
                <a:cs typeface="Times New Roman" panose="02020603050405020304" pitchFamily="18" charset="0"/>
              </a:rPr>
              <a:t> nécessiter un délai plus long que l’expérimentation.</a:t>
            </a:r>
          </a:p>
        </p:txBody>
      </p:sp>
      <p:grpSp>
        <p:nvGrpSpPr>
          <p:cNvPr id="26" name="Groupe 25"/>
          <p:cNvGrpSpPr/>
          <p:nvPr/>
        </p:nvGrpSpPr>
        <p:grpSpPr>
          <a:xfrm>
            <a:off x="1315139" y="2231135"/>
            <a:ext cx="3593027" cy="2270076"/>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6998199" y="5218465"/>
            <a:ext cx="1691986" cy="698627"/>
          </a:xfrm>
          <a:prstGeom prst="rect">
            <a:avLst/>
          </a:prstGeom>
        </p:spPr>
      </p:pic>
    </p:spTree>
    <p:extLst>
      <p:ext uri="{BB962C8B-B14F-4D97-AF65-F5344CB8AC3E}">
        <p14:creationId xmlns:p14="http://schemas.microsoft.com/office/powerpoint/2010/main" val="2160754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p:cNvPicPr>
            <a:picLocks noChangeAspect="1"/>
          </p:cNvPicPr>
          <p:nvPr/>
        </p:nvPicPr>
        <p:blipFill>
          <a:blip r:embed="rId2"/>
          <a:stretch>
            <a:fillRect/>
          </a:stretch>
        </p:blipFill>
        <p:spPr>
          <a:xfrm rot="557756">
            <a:off x="5742207" y="2101867"/>
            <a:ext cx="708979" cy="914564"/>
          </a:xfrm>
          <a:prstGeom prst="rect">
            <a:avLst/>
          </a:prstGeom>
          <a:ln w="6350">
            <a:solidFill>
              <a:schemeClr val="bg1">
                <a:lumMod val="75000"/>
              </a:schemeClr>
            </a:solidFill>
          </a:ln>
        </p:spPr>
      </p:pic>
      <p:sp>
        <p:nvSpPr>
          <p:cNvPr id="47" name="Titre 46"/>
          <p:cNvSpPr>
            <a:spLocks noGrp="1"/>
          </p:cNvSpPr>
          <p:nvPr>
            <p:ph type="title"/>
          </p:nvPr>
        </p:nvSpPr>
        <p:spPr/>
        <p:txBody>
          <a:bodyPr/>
          <a:lstStyle/>
          <a:p>
            <a:r>
              <a:rPr lang="fr-FR" sz="1500" b="1" dirty="0">
                <a:latin typeface="+mn-lt"/>
              </a:rPr>
              <a:t>Ecran n°4</a:t>
            </a:r>
            <a:br>
              <a:rPr lang="fr-FR" sz="1500" dirty="0">
                <a:latin typeface="+mn-lt"/>
              </a:rPr>
            </a:br>
            <a:r>
              <a:rPr lang="fr-FR" sz="1500" dirty="0">
                <a:latin typeface="+mn-lt"/>
              </a:rPr>
              <a:t>Une plateforme riche de données </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50" name="Espace réservé du texte 11"/>
          <p:cNvSpPr txBox="1">
            <a:spLocks/>
          </p:cNvSpPr>
          <p:nvPr/>
        </p:nvSpPr>
        <p:spPr>
          <a:xfrm>
            <a:off x="6593482" y="1953938"/>
            <a:ext cx="2455916" cy="3888969"/>
          </a:xfrm>
          <a:prstGeom prst="rect">
            <a:avLst/>
          </a:prstGeom>
        </p:spPr>
        <p:txBody>
          <a:bodyPr vert="horz" lIns="68580" tIns="34290" rIns="68580" bIns="3429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4313" indent="-214313" algn="l">
              <a:buFont typeface="Arial" panose="020B0604020202020204" pitchFamily="34" charset="0"/>
              <a:buChar char="•"/>
            </a:pPr>
            <a:endParaRPr lang="fr-FR" dirty="0">
              <a:solidFill>
                <a:schemeClr val="bg1"/>
              </a:solidFill>
            </a:endParaRPr>
          </a:p>
        </p:txBody>
      </p:sp>
      <p:sp>
        <p:nvSpPr>
          <p:cNvPr id="51" name="ZoneTexte 50"/>
          <p:cNvSpPr txBox="1"/>
          <p:nvPr/>
        </p:nvSpPr>
        <p:spPr>
          <a:xfrm>
            <a:off x="6553404" y="1460730"/>
            <a:ext cx="2495994" cy="415498"/>
          </a:xfrm>
          <a:prstGeom prst="rect">
            <a:avLst/>
          </a:prstGeom>
          <a:noFill/>
        </p:spPr>
        <p:txBody>
          <a:bodyPr wrap="square" rtlCol="0">
            <a:spAutoFit/>
          </a:bodyPr>
          <a:lstStyle/>
          <a:p>
            <a:r>
              <a:rPr lang="fr-FR" sz="1050" b="1" dirty="0">
                <a:solidFill>
                  <a:schemeClr val="bg1"/>
                </a:solidFill>
                <a:latin typeface="Calibri" panose="020F0502020204030204" pitchFamily="34" charset="0"/>
              </a:rPr>
              <a:t>Notes pour la mise en œuvre (explication animation, images, effets…) :</a:t>
            </a:r>
          </a:p>
        </p:txBody>
      </p:sp>
      <p:grpSp>
        <p:nvGrpSpPr>
          <p:cNvPr id="2" name="Groupe 1"/>
          <p:cNvGrpSpPr/>
          <p:nvPr/>
        </p:nvGrpSpPr>
        <p:grpSpPr>
          <a:xfrm>
            <a:off x="1030739" y="1619035"/>
            <a:ext cx="4501289" cy="41406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pic>
          <p:nvPicPr>
            <p:cNvPr id="26" name="Image 25"/>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41" name="Image 40"/>
          <p:cNvPicPr>
            <a:picLocks noChangeAspect="1"/>
          </p:cNvPicPr>
          <p:nvPr/>
        </p:nvPicPr>
        <p:blipFill>
          <a:blip r:embed="rId9"/>
          <a:stretch>
            <a:fillRect/>
          </a:stretch>
        </p:blipFill>
        <p:spPr>
          <a:xfrm>
            <a:off x="30900" y="2296757"/>
            <a:ext cx="795491" cy="1203180"/>
          </a:xfrm>
          <a:prstGeom prst="rect">
            <a:avLst/>
          </a:prstGeom>
        </p:spPr>
      </p:pic>
      <p:pic>
        <p:nvPicPr>
          <p:cNvPr id="78" name="Image 77"/>
          <p:cNvPicPr>
            <a:picLocks noChangeAspect="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49753" y="2807560"/>
            <a:ext cx="422120" cy="422120"/>
          </a:xfrm>
          <a:prstGeom prst="rect">
            <a:avLst/>
          </a:prstGeom>
        </p:spPr>
      </p:pic>
      <p:sp>
        <p:nvSpPr>
          <p:cNvPr id="79" name="Freeform 89"/>
          <p:cNvSpPr>
            <a:spLocks/>
          </p:cNvSpPr>
          <p:nvPr/>
        </p:nvSpPr>
        <p:spPr bwMode="auto">
          <a:xfrm rot="12747020">
            <a:off x="1167171" y="2545772"/>
            <a:ext cx="520239" cy="378296"/>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fr-FR" sz="1800"/>
          </a:p>
        </p:txBody>
      </p:sp>
      <p:sp>
        <p:nvSpPr>
          <p:cNvPr id="4" name="Rectangle à coins arrondis 3"/>
          <p:cNvSpPr/>
          <p:nvPr/>
        </p:nvSpPr>
        <p:spPr>
          <a:xfrm>
            <a:off x="1664779" y="2296758"/>
            <a:ext cx="1885166" cy="552454"/>
          </a:xfrm>
          <a:prstGeom prst="roundRect">
            <a:avLst>
              <a:gd name="adj" fmla="val 50000"/>
            </a:avLst>
          </a:prstGeom>
          <a:solidFill>
            <a:schemeClr val="accent6"/>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Données internes</a:t>
            </a:r>
          </a:p>
        </p:txBody>
      </p:sp>
      <p:sp>
        <p:nvSpPr>
          <p:cNvPr id="85" name="Rectangle 84"/>
          <p:cNvSpPr/>
          <p:nvPr/>
        </p:nvSpPr>
        <p:spPr>
          <a:xfrm>
            <a:off x="2130780" y="2905798"/>
            <a:ext cx="4516622" cy="1552669"/>
          </a:xfrm>
          <a:prstGeom prst="rect">
            <a:avLst/>
          </a:prstGeom>
        </p:spPr>
        <p:txBody>
          <a:bodyPr wrap="square">
            <a:spAutoFit/>
          </a:bodyPr>
          <a:lstStyle/>
          <a:p>
            <a:pPr>
              <a:lnSpc>
                <a:spcPct val="107000"/>
              </a:lnSpc>
              <a:spcAft>
                <a:spcPts val="600"/>
              </a:spcAft>
            </a:pPr>
            <a:r>
              <a:rPr lang="fr-FR" sz="1800" dirty="0">
                <a:solidFill>
                  <a:schemeClr val="tx1">
                    <a:lumMod val="75000"/>
                    <a:lumOff val="25000"/>
                  </a:schemeClr>
                </a:solidFill>
                <a:ea typeface="Yu Gothic Light" panose="020B0300000000000000" pitchFamily="34" charset="-128"/>
                <a:cs typeface="Times New Roman" panose="02020603050405020304" pitchFamily="18" charset="0"/>
              </a:rPr>
              <a:t>Les espaces DataLab peuvent être provisionnés avec des données documentées provenant du DataLake groupe concentrant des données hétérogènes et multi-éditeurs.</a:t>
            </a:r>
            <a:endParaRPr lang="fr-FR" sz="1800" b="1" i="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3" name="Image 32"/>
          <p:cNvPicPr>
            <a:picLocks noChangeAspect="1"/>
          </p:cNvPicPr>
          <p:nvPr/>
        </p:nvPicPr>
        <p:blipFill>
          <a:blip r:embed="rId11"/>
          <a:stretch>
            <a:fillRect/>
          </a:stretch>
        </p:blipFill>
        <p:spPr>
          <a:xfrm>
            <a:off x="6992884" y="5223488"/>
            <a:ext cx="1691986" cy="701715"/>
          </a:xfrm>
          <a:prstGeom prst="rect">
            <a:avLst/>
          </a:prstGeom>
        </p:spPr>
      </p:pic>
    </p:spTree>
    <p:extLst>
      <p:ext uri="{BB962C8B-B14F-4D97-AF65-F5344CB8AC3E}">
        <p14:creationId xmlns:p14="http://schemas.microsoft.com/office/powerpoint/2010/main" val="200337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arn(inVertical)">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569272-3B8C-4BE8-EBF7-899B74F9116B}"/>
              </a:ext>
            </a:extLst>
          </p:cNvPr>
          <p:cNvSpPr>
            <a:spLocks noGrp="1"/>
          </p:cNvSpPr>
          <p:nvPr>
            <p:ph type="title"/>
          </p:nvPr>
        </p:nvSpPr>
        <p:spPr/>
        <p:txBody>
          <a:bodyPr/>
          <a:lstStyle/>
          <a:p>
            <a:r>
              <a:rPr lang="fr-FR" dirty="0"/>
              <a:t>Problématique</a:t>
            </a:r>
          </a:p>
        </p:txBody>
      </p:sp>
      <p:sp>
        <p:nvSpPr>
          <p:cNvPr id="3" name="Espace réservé du contenu 2">
            <a:extLst>
              <a:ext uri="{FF2B5EF4-FFF2-40B4-BE49-F238E27FC236}">
                <a16:creationId xmlns:a16="http://schemas.microsoft.com/office/drawing/2014/main" id="{B9C52E47-A139-7746-25E1-4ABF129086CB}"/>
              </a:ext>
            </a:extLst>
          </p:cNvPr>
          <p:cNvSpPr>
            <a:spLocks noGrp="1"/>
          </p:cNvSpPr>
          <p:nvPr>
            <p:ph idx="1"/>
          </p:nvPr>
        </p:nvSpPr>
        <p:spPr/>
        <p:txBody>
          <a:bodyPr/>
          <a:lstStyle/>
          <a:p>
            <a:r>
              <a:rPr lang="fr-FR" dirty="0"/>
              <a:t>Dans de nombreuses organisations actuelles, les données référentielles sont dispersées dans le paysage applicatif, on parle alors de silos de données</a:t>
            </a:r>
          </a:p>
          <a:p>
            <a:pPr lvl="1"/>
            <a:r>
              <a:rPr lang="fr-FR" dirty="0"/>
              <a:t>Les données référentielles sont encodées, stockées et gérées dans chacun des systèmes qui les utilisent</a:t>
            </a:r>
          </a:p>
          <a:p>
            <a:pPr lvl="1"/>
            <a:r>
              <a:rPr lang="fr-FR" dirty="0"/>
              <a:t>Les données opérationnelles dans chacune des applications clientes sont formatées au moyen de ces données référentielles avant d’être envoyées et centralisées dans un entrepôt de données</a:t>
            </a:r>
          </a:p>
        </p:txBody>
      </p:sp>
    </p:spTree>
    <p:extLst>
      <p:ext uri="{BB962C8B-B14F-4D97-AF65-F5344CB8AC3E}">
        <p14:creationId xmlns:p14="http://schemas.microsoft.com/office/powerpoint/2010/main" val="4241305475"/>
      </p:ext>
    </p:extLst>
  </p:cSld>
  <p:clrMapOvr>
    <a:masterClrMapping/>
  </p:clrMapOvr>
</p:sld>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3185</TotalTime>
  <Words>5145</Words>
  <Application>Microsoft Office PowerPoint</Application>
  <PresentationFormat>Affichage à l'écran (4:3)</PresentationFormat>
  <Paragraphs>537</Paragraphs>
  <Slides>87</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87</vt:i4>
      </vt:variant>
    </vt:vector>
  </HeadingPairs>
  <TitlesOfParts>
    <vt:vector size="93" baseType="lpstr">
      <vt:lpstr>Yu Gothic Light</vt:lpstr>
      <vt:lpstr>Arial</vt:lpstr>
      <vt:lpstr>Calibri</vt:lpstr>
      <vt:lpstr>Monotype Sorts</vt:lpstr>
      <vt:lpstr>Times New Roman</vt:lpstr>
      <vt:lpstr>cvc</vt:lpstr>
      <vt:lpstr>Présentation PowerPoint</vt:lpstr>
      <vt:lpstr>Présentation PowerPoint</vt:lpstr>
      <vt:lpstr>MDM</vt:lpstr>
      <vt:lpstr>Wikipedia</vt:lpstr>
      <vt:lpstr>Wikipedia</vt:lpstr>
      <vt:lpstr>Data Driven</vt:lpstr>
      <vt:lpstr>Master Data</vt:lpstr>
      <vt:lpstr>Single Source of Truth</vt:lpstr>
      <vt:lpstr>Problématique</vt:lpstr>
      <vt:lpstr>Risques</vt:lpstr>
      <vt:lpstr>Risques</vt:lpstr>
      <vt:lpstr>Buts</vt:lpstr>
      <vt:lpstr>Buts</vt:lpstr>
      <vt:lpstr>Implémentation</vt:lpstr>
      <vt:lpstr>Architecture</vt:lpstr>
      <vt:lpstr>Data lifecycle</vt:lpstr>
      <vt:lpstr>Administration</vt:lpstr>
      <vt:lpstr>Stockage</vt:lpstr>
      <vt:lpstr>Metadata</vt:lpstr>
      <vt:lpstr>L’accès aux données</vt:lpstr>
      <vt:lpstr>Data Lake</vt:lpstr>
      <vt:lpstr>Cela peut être des images</vt:lpstr>
      <vt:lpstr>Peut être du texte brut</vt:lpstr>
      <vt:lpstr>Peut être du texte écrit ou scanné</vt:lpstr>
      <vt:lpstr>Les nouvelles sources de données</vt:lpstr>
      <vt:lpstr>IoT</vt:lpstr>
      <vt:lpstr>Exemple des loyers</vt:lpstr>
      <vt:lpstr>DataMart</vt:lpstr>
      <vt:lpstr>DataWarehouse</vt:lpstr>
      <vt:lpstr>Workflow</vt:lpstr>
      <vt:lpstr>Collecter les données</vt:lpstr>
      <vt:lpstr>Transformer le DataLake en DataMart</vt:lpstr>
      <vt:lpstr>Guidelines</vt:lpstr>
      <vt:lpstr>Data Cleansing</vt:lpstr>
      <vt:lpstr>Fonctionnement</vt:lpstr>
      <vt:lpstr>Défis</vt:lpstr>
      <vt:lpstr>Défis</vt:lpstr>
      <vt:lpstr>Les principaux domaines d’application</vt:lpstr>
      <vt:lpstr>Exemples de nouveaux enjeux</vt:lpstr>
      <vt:lpstr>Le reporting d’organisation</vt:lpstr>
      <vt:lpstr>L’analyse en temps réel</vt:lpstr>
      <vt:lpstr>Data discovery</vt:lpstr>
      <vt:lpstr>L’analyse prédictive</vt:lpstr>
      <vt:lpstr>Des nouveaux rôles</vt:lpstr>
      <vt:lpstr>Les différents rôles</vt:lpstr>
      <vt:lpstr>Les différents rôles</vt:lpstr>
      <vt:lpstr>Ecran n°2 Zoom DataLake</vt:lpstr>
      <vt:lpstr>Ecran n°3 Sources de données du DataLake</vt:lpstr>
      <vt:lpstr>Ecran n°4 Des données hétérogènes</vt:lpstr>
      <vt:lpstr>Ecran n°5 DataLake = socle non visible</vt:lpstr>
      <vt:lpstr>Ecran n°6 Mise à disposition = conformité</vt:lpstr>
      <vt:lpstr>Ecran n°7 DataLab – La zone accessible</vt:lpstr>
      <vt:lpstr>Ecran n°13 Critères d’éligibilité de mon besoin</vt:lpstr>
      <vt:lpstr>Ecran n°14 Volume / Variété / Vitesse</vt:lpstr>
      <vt:lpstr>Ecran n°15 Si j’ai un doute </vt:lpstr>
      <vt:lpstr>Ecran n°16 Je contacte mon responsable DataLab</vt:lpstr>
      <vt:lpstr>Ecran n°20 Qualifier mon besoin</vt:lpstr>
      <vt:lpstr>Ecran n°22 Traitement de ma demande</vt:lpstr>
      <vt:lpstr>Ecran n°2 Introduction</vt:lpstr>
      <vt:lpstr>Ecran n°9 Derrière le DataLab, l’apport de la PHG</vt:lpstr>
      <vt:lpstr>Ecran n°17 Possibilités du DataLab</vt:lpstr>
      <vt:lpstr>Ecran n°20 Catalogue d’outils disponibles</vt:lpstr>
      <vt:lpstr>Ecran n°4 L’équipe DataLab – la photo de famille ! </vt:lpstr>
      <vt:lpstr>Ecran n°5 L’équipe DataLab – le Data Scientist </vt:lpstr>
      <vt:lpstr>Ecran n°6 L’équipe DataLab – le Data Steward </vt:lpstr>
      <vt:lpstr>Ecran n°7 L’équipe DataLab – le Data Engineer </vt:lpstr>
      <vt:lpstr>Ecran n°8 L’équipe DataLab – le Data Engineer </vt:lpstr>
      <vt:lpstr>Ecran n°9  L’équipe DataLab – le Chief Data Management Officer  </vt:lpstr>
      <vt:lpstr>Ecran n°10 Le déclic</vt:lpstr>
      <vt:lpstr>Ecran n°16 Intervention du CDMO</vt:lpstr>
      <vt:lpstr>Ecran n°17 Que valide le CDMO ?</vt:lpstr>
      <vt:lpstr>Ecran n°18 Validation de la conformité de mon besoin</vt:lpstr>
      <vt:lpstr>Ecran n°19 Qualification de mon besoin</vt:lpstr>
      <vt:lpstr>Ecran n°20 Mobilisation des expertises adéquates</vt:lpstr>
      <vt:lpstr>Ecran n°21 Mobilisation des expertises adéquates</vt:lpstr>
      <vt:lpstr>Ecran n°22 Choix des outils à mettre à disposition</vt:lpstr>
      <vt:lpstr>Ecran n°24 Création de l’espace DataLab</vt:lpstr>
      <vt:lpstr>Ecran n°25 Mise à disposition des données</vt:lpstr>
      <vt:lpstr>Ecran n°26 Installation et paramétrage des outils</vt:lpstr>
      <vt:lpstr>Ecran n°27 Espace DataLab disponible</vt:lpstr>
      <vt:lpstr>Ecran n°28 Lancement de l’expérimentation</vt:lpstr>
      <vt:lpstr>Ecran n°37 Accompagnement DataScientist</vt:lpstr>
      <vt:lpstr>Ecran n°41 Les résultats</vt:lpstr>
      <vt:lpstr>Ecran n°42 Bilan et industrialisation</vt:lpstr>
      <vt:lpstr>Ecran n°43 La demande d’industrialisation</vt:lpstr>
      <vt:lpstr>Ecran n°44 Passage par la Data Factory</vt:lpstr>
      <vt:lpstr>Ecran n°4 Une plateforme riche de données </vt:lpstr>
    </vt:vector>
  </TitlesOfParts>
  <Company>jkhjkjkh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262</cp:revision>
  <dcterms:created xsi:type="dcterms:W3CDTF">2000-04-10T19:33:12Z</dcterms:created>
  <dcterms:modified xsi:type="dcterms:W3CDTF">2025-12-30T16:34:53Z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